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320" r:id="rId2"/>
    <p:sldId id="328" r:id="rId3"/>
    <p:sldId id="256" r:id="rId4"/>
    <p:sldId id="258" r:id="rId5"/>
    <p:sldId id="321" r:id="rId6"/>
    <p:sldId id="323"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5" r:id="rId68"/>
    <p:sldId id="327" r:id="rId69"/>
    <p:sldId id="330" r:id="rId70"/>
    <p:sldId id="331" r:id="rId7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bg1"/>
    </p:penClr>
  </p:showPr>
  <p:clrMru>
    <a:srgbClr val="FFFF00"/>
    <a:srgbClr val="996600"/>
    <a:srgbClr val="0000FF"/>
    <a:srgbClr val="3333CC"/>
    <a:srgbClr val="000099"/>
    <a:srgbClr val="0033CC"/>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0" d="100"/>
          <a:sy n="60" d="100"/>
        </p:scale>
        <p:origin x="-1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87736F9C-BB87-45C9-85E9-C590391EF62C}" type="datetimeFigureOut">
              <a:rPr lang="en-US"/>
              <a:pPr>
                <a:defRPr/>
              </a:pPr>
              <a:t>1/29/2011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0B980452-DFF4-41FF-A66C-F13A5809EFA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charset="0"/>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737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charset="0"/>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charset="0"/>
              </a:defRPr>
            </a:lvl1pPr>
          </a:lstStyle>
          <a:p>
            <a:pPr>
              <a:defRPr/>
            </a:pPr>
            <a:fld id="{1D0CDD23-EC27-464C-A216-D91EA0845E3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6EFCC43A-2A90-446D-9B7E-8C3002439967}" type="slidenum">
              <a:rPr lang="en-US" smtClean="0">
                <a:latin typeface="Times New Roman" pitchFamily="18" charset="0"/>
              </a:rPr>
              <a:pPr/>
              <a:t>1</a:t>
            </a:fld>
            <a:endParaRPr lang="en-US" smtClean="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latin typeface="Times New Roman" pitchFamily="18" charset="0"/>
              </a:rPr>
              <a:t>Intro screen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3964081-5DB1-4336-A803-20EAE41F0C68}" type="slidenum">
              <a:rPr lang="en-US" smtClean="0">
                <a:latin typeface="Times New Roman" pitchFamily="18" charset="0"/>
              </a:rPr>
              <a:pPr/>
              <a:t>10</a:t>
            </a:fld>
            <a:endParaRPr lang="en-US" smtClean="0">
              <a:latin typeface="Times New Roman" pitchFamily="18" charset="0"/>
            </a:endParaRPr>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F20B20AB-FCA7-4AC1-8BF7-2BC010B03DAD}" type="slidenum">
              <a:rPr lang="en-US" smtClean="0">
                <a:latin typeface="Times New Roman" pitchFamily="18" charset="0"/>
              </a:rPr>
              <a:pPr/>
              <a:t>11</a:t>
            </a:fld>
            <a:endParaRPr lang="en-US" smtClean="0">
              <a:latin typeface="Times New Roman"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A5FFF3C-8250-43EA-BB51-3575C04A9C40}" type="slidenum">
              <a:rPr lang="en-US" smtClean="0">
                <a:latin typeface="Times New Roman" pitchFamily="18" charset="0"/>
              </a:rPr>
              <a:pPr/>
              <a:t>12</a:t>
            </a:fld>
            <a:endParaRPr lang="en-US" smtClean="0">
              <a:latin typeface="Times New Roman" pitchFamily="18" charset="0"/>
            </a:endParaRPr>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B48EABC3-E663-4677-80D8-8F3338D5EF72}" type="slidenum">
              <a:rPr lang="en-US" smtClean="0">
                <a:latin typeface="Times New Roman" pitchFamily="18" charset="0"/>
              </a:rPr>
              <a:pPr/>
              <a:t>13</a:t>
            </a:fld>
            <a:endParaRPr lang="en-US" smtClean="0">
              <a:latin typeface="Times New Roman" pitchFamily="18" charset="0"/>
            </a:endParaRPr>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2BCD840-262F-472B-990A-7F032DBCAA15}" type="slidenum">
              <a:rPr lang="en-US" smtClean="0">
                <a:latin typeface="Times New Roman" pitchFamily="18" charset="0"/>
              </a:rPr>
              <a:pPr/>
              <a:t>14</a:t>
            </a:fld>
            <a:endParaRPr lang="en-US" smtClean="0">
              <a:latin typeface="Times New Roman" pitchFamily="18" charset="0"/>
            </a:endParaRPr>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582572D-DF00-4247-95AB-82E3A83310FA}" type="slidenum">
              <a:rPr lang="en-US" smtClean="0">
                <a:latin typeface="Times New Roman" pitchFamily="18" charset="0"/>
              </a:rPr>
              <a:pPr/>
              <a:t>15</a:t>
            </a:fld>
            <a:endParaRPr lang="en-US" smtClean="0">
              <a:latin typeface="Times New Roman" pitchFamily="18" charset="0"/>
            </a:endParaRPr>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2</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2C40704-BF49-4B21-85B8-FFF3483ECB9C}" type="slidenum">
              <a:rPr lang="en-US" smtClean="0">
                <a:latin typeface="Times New Roman" pitchFamily="18" charset="0"/>
              </a:rPr>
              <a:pPr/>
              <a:t>16</a:t>
            </a:fld>
            <a:endParaRPr lang="en-US" smtClean="0">
              <a:latin typeface="Times New Roman" pitchFamily="18" charset="0"/>
            </a:endParaRPr>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2</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DF7D1BFD-CAE3-4C0F-882B-566470027C03}" type="slidenum">
              <a:rPr lang="en-US" smtClean="0">
                <a:latin typeface="Times New Roman" pitchFamily="18" charset="0"/>
              </a:rPr>
              <a:pPr/>
              <a:t>17</a:t>
            </a:fld>
            <a:endParaRPr lang="en-US" smtClean="0">
              <a:latin typeface="Times New Roman" pitchFamily="18" charset="0"/>
            </a:endParaRPr>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3</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C9CD7A6-3094-4EE8-B95F-163C8FF59EB4}" type="slidenum">
              <a:rPr lang="en-US" smtClean="0">
                <a:latin typeface="Times New Roman" pitchFamily="18" charset="0"/>
              </a:rPr>
              <a:pPr/>
              <a:t>18</a:t>
            </a:fld>
            <a:endParaRPr lang="en-US" smtClean="0">
              <a:latin typeface="Times New Roman" pitchFamily="18" charset="0"/>
            </a:endParaRPr>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3</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696C9FBA-8D63-46B5-94AA-C952A18959F9}" type="slidenum">
              <a:rPr lang="en-US" smtClean="0">
                <a:latin typeface="Times New Roman" pitchFamily="18" charset="0"/>
              </a:rPr>
              <a:pPr/>
              <a:t>19</a:t>
            </a:fld>
            <a:endParaRPr lang="en-US" smtClean="0">
              <a:latin typeface="Times New Roman" pitchFamily="18" charset="0"/>
            </a:endParaRPr>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C48AD38-686F-479A-9108-8A243F6EB1D2}" type="slidenum">
              <a:rPr lang="en-US" smtClean="0">
                <a:latin typeface="Times New Roman" pitchFamily="18" charset="0"/>
              </a:rPr>
              <a:pPr/>
              <a:t>2</a:t>
            </a:fld>
            <a:endParaRPr lang="en-US" smtClean="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latin typeface="Times New Roman" pitchFamily="18" charset="0"/>
              </a:rPr>
              <a:t>Host screen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75F7FA5-BA5C-4E6B-9B8D-E1728718DB34}" type="slidenum">
              <a:rPr lang="en-US" smtClean="0">
                <a:latin typeface="Times New Roman" pitchFamily="18" charset="0"/>
              </a:rPr>
              <a:pPr/>
              <a:t>20</a:t>
            </a:fld>
            <a:endParaRPr lang="en-US" smtClean="0">
              <a:latin typeface="Times New Roman" pitchFamily="18" charset="0"/>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3</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701CAF16-EEFC-4A95-A82A-65AEB691F395}" type="slidenum">
              <a:rPr lang="en-US" smtClean="0">
                <a:latin typeface="Times New Roman" pitchFamily="18" charset="0"/>
              </a:rPr>
              <a:pPr/>
              <a:t>21</a:t>
            </a:fld>
            <a:endParaRPr lang="en-US" smtClean="0">
              <a:latin typeface="Times New Roman" pitchFamily="18" charset="0"/>
            </a:endParaRPr>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3</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2083E49-7224-4E92-BB3A-0EB9216D4868}" type="slidenum">
              <a:rPr lang="en-US" smtClean="0">
                <a:latin typeface="Times New Roman" pitchFamily="18" charset="0"/>
              </a:rPr>
              <a:pPr/>
              <a:t>22</a:t>
            </a:fld>
            <a:endParaRPr lang="en-US" smtClean="0">
              <a:latin typeface="Times New Roman" pitchFamily="18" charset="0"/>
            </a:endParaRPr>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4</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81DC32C8-F35F-4436-B63B-ADDE7AE75C76}" type="slidenum">
              <a:rPr lang="en-US" smtClean="0">
                <a:latin typeface="Times New Roman" pitchFamily="18" charset="0"/>
              </a:rPr>
              <a:pPr/>
              <a:t>23</a:t>
            </a:fld>
            <a:endParaRPr lang="en-US" smtClean="0">
              <a:latin typeface="Times New Roman" pitchFamily="18" charset="0"/>
            </a:endParaRPr>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4</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8D3DCA1E-4D97-4891-8BF7-16643D820F03}" type="slidenum">
              <a:rPr lang="en-US" smtClean="0">
                <a:latin typeface="Times New Roman" pitchFamily="18" charset="0"/>
              </a:rPr>
              <a:pPr/>
              <a:t>24</a:t>
            </a:fld>
            <a:endParaRPr lang="en-US" smtClean="0">
              <a:latin typeface="Times New Roman" pitchFamily="18" charset="0"/>
            </a:endParaRPr>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4</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5DACC6A-CEDC-49AF-BB71-FBAA400ED715}" type="slidenum">
              <a:rPr lang="en-US" smtClean="0">
                <a:latin typeface="Times New Roman" pitchFamily="18" charset="0"/>
              </a:rPr>
              <a:pPr/>
              <a:t>25</a:t>
            </a:fld>
            <a:endParaRPr lang="en-US" smtClean="0">
              <a:latin typeface="Times New Roman" pitchFamily="18" charset="0"/>
            </a:endParaRPr>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4</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C385B96-77A3-43C7-B016-8BA5D27631C4}" type="slidenum">
              <a:rPr lang="en-US" smtClean="0">
                <a:latin typeface="Times New Roman" pitchFamily="18" charset="0"/>
              </a:rPr>
              <a:pPr/>
              <a:t>26</a:t>
            </a:fld>
            <a:endParaRPr lang="en-US" smtClean="0">
              <a:latin typeface="Times New Roman" pitchFamily="18" charset="0"/>
            </a:endParaRPr>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4</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BCE1351-9289-4B2B-8673-97922F0534E2}" type="slidenum">
              <a:rPr lang="en-US" smtClean="0">
                <a:latin typeface="Times New Roman" pitchFamily="18" charset="0"/>
              </a:rPr>
              <a:pPr/>
              <a:t>27</a:t>
            </a:fld>
            <a:endParaRPr lang="en-US" smtClean="0">
              <a:latin typeface="Times New Roman" pitchFamily="18" charset="0"/>
            </a:endParaRPr>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5</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A3C0307-3746-46C0-A152-42C14EE9EA2A}" type="slidenum">
              <a:rPr lang="en-US" smtClean="0">
                <a:latin typeface="Times New Roman" pitchFamily="18" charset="0"/>
              </a:rPr>
              <a:pPr/>
              <a:t>28</a:t>
            </a:fld>
            <a:endParaRPr lang="en-US" smtClean="0">
              <a:latin typeface="Times New Roman" pitchFamily="18" charset="0"/>
            </a:endParaRPr>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5</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C49AF6F0-C528-422E-A39E-7F150DA7DF92}" type="slidenum">
              <a:rPr lang="en-US" smtClean="0">
                <a:latin typeface="Times New Roman" pitchFamily="18" charset="0"/>
              </a:rPr>
              <a:pPr/>
              <a:t>29</a:t>
            </a:fld>
            <a:endParaRPr lang="en-US" smtClean="0">
              <a:latin typeface="Times New Roman" pitchFamily="18" charset="0"/>
            </a:endParaRPr>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12747AB-6A4C-459E-941F-D8503E7B2B33}" type="slidenum">
              <a:rPr lang="en-US" smtClean="0">
                <a:latin typeface="Times New Roman" pitchFamily="18" charset="0"/>
              </a:rPr>
              <a:pPr/>
              <a:t>3</a:t>
            </a:fld>
            <a:endParaRPr lang="en-US" smtClean="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latin typeface="Times New Roman" pitchFamily="18" charset="0"/>
              </a:rPr>
              <a:t>Jeopardy round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D9C5BE0F-97F4-473A-8A2C-B61D8C10E69D}" type="slidenum">
              <a:rPr lang="en-US" smtClean="0">
                <a:latin typeface="Times New Roman" pitchFamily="18" charset="0"/>
              </a:rPr>
              <a:pPr/>
              <a:t>30</a:t>
            </a:fld>
            <a:endParaRPr lang="en-US" smtClean="0">
              <a:latin typeface="Times New Roman" pitchFamily="18" charset="0"/>
            </a:endParaRPr>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5</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97D2EC42-3A0E-4130-B458-5BF2913B6F9F}" type="slidenum">
              <a:rPr lang="en-US" smtClean="0">
                <a:latin typeface="Times New Roman" pitchFamily="18" charset="0"/>
              </a:rPr>
              <a:pPr/>
              <a:t>31</a:t>
            </a:fld>
            <a:endParaRPr lang="en-US" smtClean="0">
              <a:latin typeface="Times New Roman" pitchFamily="18" charset="0"/>
            </a:endParaRPr>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5</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29A8498-9997-4590-9686-D38C26FC9006}" type="slidenum">
              <a:rPr lang="en-US" smtClean="0">
                <a:latin typeface="Times New Roman" pitchFamily="18" charset="0"/>
              </a:rPr>
              <a:pPr/>
              <a:t>32</a:t>
            </a:fld>
            <a:endParaRPr lang="en-US" smtClean="0">
              <a:latin typeface="Times New Roman" pitchFamily="18" charset="0"/>
            </a:endParaRPr>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6</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B12AC22-2D17-49C2-AA5F-2704A2F8AFB2}" type="slidenum">
              <a:rPr lang="en-US" smtClean="0">
                <a:latin typeface="Times New Roman" pitchFamily="18" charset="0"/>
              </a:rPr>
              <a:pPr/>
              <a:t>33</a:t>
            </a:fld>
            <a:endParaRPr lang="en-US" smtClean="0">
              <a:latin typeface="Times New Roman" pitchFamily="18" charset="0"/>
            </a:endParaRPr>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6</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1E2322A-8438-4D42-84F9-8314EA0C1702}" type="slidenum">
              <a:rPr lang="en-US" smtClean="0">
                <a:latin typeface="Times New Roman" pitchFamily="18" charset="0"/>
              </a:rPr>
              <a:pPr/>
              <a:t>34</a:t>
            </a:fld>
            <a:endParaRPr lang="en-US" smtClean="0">
              <a:latin typeface="Times New Roman" pitchFamily="18" charset="0"/>
            </a:endParaRPr>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6</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47F3C05-0557-4567-BC45-0F705CA7B1C1}" type="slidenum">
              <a:rPr lang="en-US" smtClean="0">
                <a:latin typeface="Times New Roman" pitchFamily="18" charset="0"/>
              </a:rPr>
              <a:pPr/>
              <a:t>35</a:t>
            </a:fld>
            <a:endParaRPr lang="en-US" smtClean="0">
              <a:latin typeface="Times New Roman" pitchFamily="18" charset="0"/>
            </a:endParaRPr>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6</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4A0D8E2-DD42-4A4F-A956-463585992F86}" type="slidenum">
              <a:rPr lang="en-US" smtClean="0">
                <a:latin typeface="Times New Roman" pitchFamily="18" charset="0"/>
              </a:rPr>
              <a:pPr/>
              <a:t>36</a:t>
            </a:fld>
            <a:endParaRPr lang="en-US" smtClean="0">
              <a:latin typeface="Times New Roman" pitchFamily="18" charset="0"/>
            </a:endParaRPr>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6</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8C4C535-D9A4-45D8-866B-7EBD3EEDEE4F}" type="slidenum">
              <a:rPr lang="en-US" smtClean="0">
                <a:latin typeface="Times New Roman" pitchFamily="18" charset="0"/>
              </a:rPr>
              <a:pPr/>
              <a:t>37</a:t>
            </a:fld>
            <a:endParaRPr lang="en-US" smtClean="0">
              <a:latin typeface="Times New Roman" pitchFamily="18" charset="0"/>
            </a:endParaRPr>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1</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FA0422C7-472C-4D65-AF75-4BDABCFC99FE}" type="slidenum">
              <a:rPr lang="en-US" smtClean="0">
                <a:latin typeface="Times New Roman" pitchFamily="18" charset="0"/>
              </a:rPr>
              <a:pPr/>
              <a:t>38</a:t>
            </a:fld>
            <a:endParaRPr lang="en-US" smtClean="0">
              <a:latin typeface="Times New Roman" pitchFamily="18" charset="0"/>
            </a:endParaRPr>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1</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8088FD0-5581-4D4C-8057-852BF7B95006}" type="slidenum">
              <a:rPr lang="en-US" smtClean="0">
                <a:latin typeface="Times New Roman" pitchFamily="18" charset="0"/>
              </a:rPr>
              <a:pPr/>
              <a:t>39</a:t>
            </a:fld>
            <a:endParaRPr lang="en-US" smtClean="0">
              <a:latin typeface="Times New Roman" pitchFamily="18" charset="0"/>
            </a:endParaRPr>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9342015-99F2-437F-88F7-FFB9C2FADA30}" type="slidenum">
              <a:rPr lang="en-US" smtClean="0">
                <a:latin typeface="Times New Roman" pitchFamily="18" charset="0"/>
              </a:rPr>
              <a:pPr/>
              <a:t>4</a:t>
            </a:fld>
            <a:endParaRPr lang="en-US" smtClean="0">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latin typeface="Times New Roman" pitchFamily="18" charset="0"/>
              </a:rPr>
              <a:t>Double Jeopardy Round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5B8646AD-E8BB-4145-9BA9-E80C3421908E}" type="slidenum">
              <a:rPr lang="en-US" smtClean="0">
                <a:latin typeface="Times New Roman" pitchFamily="18" charset="0"/>
              </a:rPr>
              <a:pPr/>
              <a:t>40</a:t>
            </a:fld>
            <a:endParaRPr lang="en-US" smtClean="0">
              <a:latin typeface="Times New Roman" pitchFamily="18" charset="0"/>
            </a:endParaRPr>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1</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797728C2-6BDB-4D8F-A1FA-97C5AD2377CF}" type="slidenum">
              <a:rPr lang="en-US" smtClean="0">
                <a:latin typeface="Times New Roman" pitchFamily="18" charset="0"/>
              </a:rPr>
              <a:pPr/>
              <a:t>41</a:t>
            </a:fld>
            <a:endParaRPr lang="en-US" smtClean="0">
              <a:latin typeface="Times New Roman" pitchFamily="18" charset="0"/>
            </a:endParaRPr>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1</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C34E401F-8122-46BB-8E40-86294CC57730}" type="slidenum">
              <a:rPr lang="en-US" smtClean="0">
                <a:latin typeface="Times New Roman" pitchFamily="18" charset="0"/>
              </a:rPr>
              <a:pPr/>
              <a:t>42</a:t>
            </a:fld>
            <a:endParaRPr lang="en-US" smtClean="0">
              <a:latin typeface="Times New Roman" pitchFamily="18" charset="0"/>
            </a:endParaRPr>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2</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8EA5B532-EE0D-4BE4-93EF-44FBB7AE83D2}" type="slidenum">
              <a:rPr lang="en-US" smtClean="0">
                <a:latin typeface="Times New Roman" pitchFamily="18" charset="0"/>
              </a:rPr>
              <a:pPr/>
              <a:t>43</a:t>
            </a:fld>
            <a:endParaRPr lang="en-US" smtClean="0">
              <a:latin typeface="Times New Roman" pitchFamily="18"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2</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E89BF86F-3F5D-4406-8E9C-B9E4DB876355}" type="slidenum">
              <a:rPr lang="en-US" smtClean="0">
                <a:latin typeface="Times New Roman" pitchFamily="18" charset="0"/>
              </a:rPr>
              <a:pPr/>
              <a:t>44</a:t>
            </a:fld>
            <a:endParaRPr lang="en-US" smtClean="0">
              <a:latin typeface="Times New Roman" pitchFamily="18" charset="0"/>
            </a:endParaRPr>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2</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09294911-6297-42B3-ADE6-D0E9F1F37F66}" type="slidenum">
              <a:rPr lang="en-US" smtClean="0">
                <a:latin typeface="Times New Roman" pitchFamily="18" charset="0"/>
              </a:rPr>
              <a:pPr/>
              <a:t>45</a:t>
            </a:fld>
            <a:endParaRPr lang="en-US" smtClean="0">
              <a:latin typeface="Times New Roman" pitchFamily="18" charset="0"/>
            </a:endParaRPr>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2</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E576998C-E087-4179-8796-567F4E75B15B}" type="slidenum">
              <a:rPr lang="en-US" smtClean="0">
                <a:latin typeface="Times New Roman" pitchFamily="18" charset="0"/>
              </a:rPr>
              <a:pPr/>
              <a:t>46</a:t>
            </a:fld>
            <a:endParaRPr lang="en-US" smtClean="0">
              <a:latin typeface="Times New Roman" pitchFamily="18" charset="0"/>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2</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8C73CCE5-A59A-4189-A521-134C3A3EC49A}" type="slidenum">
              <a:rPr lang="en-US" smtClean="0">
                <a:latin typeface="Times New Roman" pitchFamily="18" charset="0"/>
              </a:rPr>
              <a:pPr/>
              <a:t>47</a:t>
            </a:fld>
            <a:endParaRPr lang="en-US" smtClean="0">
              <a:latin typeface="Times New Roman" pitchFamily="18" charset="0"/>
            </a:endParaRPr>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3</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DA6300DB-5C1C-48AF-BEFF-D3B9E6A8EAD9}" type="slidenum">
              <a:rPr lang="en-US" smtClean="0">
                <a:latin typeface="Times New Roman" pitchFamily="18" charset="0"/>
              </a:rPr>
              <a:pPr/>
              <a:t>48</a:t>
            </a:fld>
            <a:endParaRPr lang="en-US" smtClean="0">
              <a:latin typeface="Times New Roman" pitchFamily="18" charset="0"/>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3</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DE8FBCB4-D1D2-4C1C-A53E-1D674D0242A3}" type="slidenum">
              <a:rPr lang="en-US" smtClean="0">
                <a:latin typeface="Times New Roman" pitchFamily="18" charset="0"/>
              </a:rPr>
              <a:pPr/>
              <a:t>49</a:t>
            </a:fld>
            <a:endParaRPr lang="en-US" smtClean="0">
              <a:latin typeface="Times New Roman" pitchFamily="18" charset="0"/>
            </a:endParaRPr>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9374EC4-4F5E-4419-812A-3521F99BDD9B}" type="slidenum">
              <a:rPr lang="en-US" smtClean="0">
                <a:latin typeface="Times New Roman" pitchFamily="18" charset="0"/>
              </a:rPr>
              <a:pPr/>
              <a:t>5</a:t>
            </a:fld>
            <a:endParaRPr lang="en-US" smtClean="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latin typeface="Times New Roman" pitchFamily="18" charset="0"/>
              </a:rPr>
              <a:t>Final Jeopardy betting screen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EB40DD4F-4B32-4BF8-9232-DCAAB25858EA}" type="slidenum">
              <a:rPr lang="en-US" smtClean="0">
                <a:latin typeface="Times New Roman" pitchFamily="18" charset="0"/>
              </a:rPr>
              <a:pPr/>
              <a:t>50</a:t>
            </a:fld>
            <a:endParaRPr lang="en-US" smtClean="0">
              <a:latin typeface="Times New Roman" pitchFamily="18" charset="0"/>
            </a:endParaRPr>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3</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62F79E98-D8D4-4981-9869-F9ACE82B212E}" type="slidenum">
              <a:rPr lang="en-US" smtClean="0">
                <a:latin typeface="Times New Roman" pitchFamily="18" charset="0"/>
              </a:rPr>
              <a:pPr/>
              <a:t>51</a:t>
            </a:fld>
            <a:endParaRPr lang="en-US" smtClean="0">
              <a:latin typeface="Times New Roman" pitchFamily="18" charset="0"/>
            </a:endParaRPr>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3</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15C3D50-FB94-4B7D-9123-8B85660C0FB6}" type="slidenum">
              <a:rPr lang="en-US" smtClean="0">
                <a:latin typeface="Times New Roman" pitchFamily="18" charset="0"/>
              </a:rPr>
              <a:pPr/>
              <a:t>52</a:t>
            </a:fld>
            <a:endParaRPr lang="en-US" smtClean="0">
              <a:latin typeface="Times New Roman" pitchFamily="18" charset="0"/>
            </a:endParaRPr>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4</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F567514C-6731-4FEF-AFA2-795EFD3A6483}" type="slidenum">
              <a:rPr lang="en-US" smtClean="0">
                <a:latin typeface="Times New Roman" pitchFamily="18" charset="0"/>
              </a:rPr>
              <a:pPr/>
              <a:t>53</a:t>
            </a:fld>
            <a:endParaRPr lang="en-US" smtClean="0">
              <a:latin typeface="Times New Roman" pitchFamily="18" charset="0"/>
            </a:endParaRPr>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4</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A68D7246-7F83-441E-8342-27910F631E9A}" type="slidenum">
              <a:rPr lang="en-US" smtClean="0">
                <a:latin typeface="Times New Roman" pitchFamily="18" charset="0"/>
              </a:rPr>
              <a:pPr/>
              <a:t>54</a:t>
            </a:fld>
            <a:endParaRPr lang="en-US" smtClean="0">
              <a:latin typeface="Times New Roman" pitchFamily="18" charset="0"/>
            </a:endParaRPr>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4</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ACFA4EE0-EAE5-43FD-A457-412BFCBDC331}" type="slidenum">
              <a:rPr lang="en-US" smtClean="0">
                <a:latin typeface="Times New Roman" pitchFamily="18" charset="0"/>
              </a:rPr>
              <a:pPr/>
              <a:t>55</a:t>
            </a:fld>
            <a:endParaRPr lang="en-US" smtClean="0">
              <a:latin typeface="Times New Roman" pitchFamily="18" charset="0"/>
            </a:endParaRPr>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4</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F41F1CCD-F9F2-4648-B754-E5DDBA01FC6A}" type="slidenum">
              <a:rPr lang="en-US" smtClean="0">
                <a:latin typeface="Times New Roman" pitchFamily="18" charset="0"/>
              </a:rPr>
              <a:pPr/>
              <a:t>56</a:t>
            </a:fld>
            <a:endParaRPr lang="en-US" smtClean="0">
              <a:latin typeface="Times New Roman" pitchFamily="18" charset="0"/>
            </a:endParaRPr>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4</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011014A8-A46D-427A-A01D-2C709DAE6E8F}" type="slidenum">
              <a:rPr lang="en-US" smtClean="0">
                <a:latin typeface="Times New Roman" pitchFamily="18" charset="0"/>
              </a:rPr>
              <a:pPr/>
              <a:t>57</a:t>
            </a:fld>
            <a:endParaRPr lang="en-US" smtClean="0">
              <a:latin typeface="Times New Roman" pitchFamily="18" charset="0"/>
            </a:endParaRPr>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5</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52101DFB-F9BC-413C-BBA5-A4FC95CAAD15}" type="slidenum">
              <a:rPr lang="en-US" smtClean="0">
                <a:latin typeface="Times New Roman" pitchFamily="18" charset="0"/>
              </a:rPr>
              <a:pPr/>
              <a:t>58</a:t>
            </a:fld>
            <a:endParaRPr lang="en-US" smtClean="0">
              <a:latin typeface="Times New Roman" pitchFamily="18" charset="0"/>
            </a:endParaRPr>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5</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C276E10E-5D9C-4329-8C1C-3723D325B9D4}" type="slidenum">
              <a:rPr lang="en-US" smtClean="0">
                <a:latin typeface="Times New Roman" pitchFamily="18" charset="0"/>
              </a:rPr>
              <a:pPr/>
              <a:t>59</a:t>
            </a:fld>
            <a:endParaRPr lang="en-US" smtClean="0">
              <a:latin typeface="Times New Roman" pitchFamily="18" charset="0"/>
            </a:endParaRPr>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A2F2DC8F-029F-456B-AE32-3A5D4592BD24}" type="slidenum">
              <a:rPr lang="en-US" smtClean="0">
                <a:latin typeface="Times New Roman" pitchFamily="18" charset="0"/>
              </a:rPr>
              <a:pPr/>
              <a:t>6</a:t>
            </a:fld>
            <a:endParaRPr lang="en-US" smtClean="0">
              <a:latin typeface="Times New Roman" pitchFamily="18" charset="0"/>
            </a:endParaRPr>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Final Jeopardy</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0DFBAF18-D655-4F8F-BF38-D2407B7D2B03}" type="slidenum">
              <a:rPr lang="en-US" smtClean="0">
                <a:latin typeface="Times New Roman" pitchFamily="18" charset="0"/>
              </a:rPr>
              <a:pPr/>
              <a:t>60</a:t>
            </a:fld>
            <a:endParaRPr lang="en-US" smtClean="0">
              <a:latin typeface="Times New Roman" pitchFamily="18" charset="0"/>
            </a:endParaRPr>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5</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72B65831-749F-4A50-94E5-67BFCB653BBE}" type="slidenum">
              <a:rPr lang="en-US" smtClean="0">
                <a:latin typeface="Times New Roman" pitchFamily="18" charset="0"/>
              </a:rPr>
              <a:pPr/>
              <a:t>61</a:t>
            </a:fld>
            <a:endParaRPr lang="en-US" smtClean="0">
              <a:latin typeface="Times New Roman" pitchFamily="18" charset="0"/>
            </a:endParaRPr>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5</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3304F1C7-A68F-42EC-A10D-321FFE08915B}" type="slidenum">
              <a:rPr lang="en-US" smtClean="0">
                <a:latin typeface="Times New Roman" pitchFamily="18" charset="0"/>
              </a:rPr>
              <a:pPr/>
              <a:t>62</a:t>
            </a:fld>
            <a:endParaRPr lang="en-US" smtClean="0">
              <a:latin typeface="Times New Roman" pitchFamily="18" charset="0"/>
            </a:endParaRPr>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6</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E108E94B-F61A-4132-BCC4-83CFCB21B857}" type="slidenum">
              <a:rPr lang="en-US" smtClean="0">
                <a:latin typeface="Times New Roman" pitchFamily="18" charset="0"/>
              </a:rPr>
              <a:pPr/>
              <a:t>63</a:t>
            </a:fld>
            <a:endParaRPr lang="en-US" smtClean="0">
              <a:latin typeface="Times New Roman" pitchFamily="18" charset="0"/>
            </a:endParaRPr>
          </a:p>
        </p:txBody>
      </p:sp>
      <p:sp>
        <p:nvSpPr>
          <p:cNvPr id="138243" name="Rectangle 2"/>
          <p:cNvSpPr>
            <a:spLocks noGrp="1" noRot="1" noChangeAspect="1" noChangeArrowheads="1" noTextEdit="1"/>
          </p:cNvSpPr>
          <p:nvPr>
            <p:ph type="sldImg"/>
          </p:nvPr>
        </p:nvSpPr>
        <p:spPr>
          <a:solidFill>
            <a:srgbClr val="FFFFFF"/>
          </a:solidFill>
          <a:ln/>
        </p:spPr>
      </p:sp>
      <p:sp>
        <p:nvSpPr>
          <p:cNvPr id="1382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6</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01FAA067-E12B-4E53-B9D0-87FAF05FF01D}" type="slidenum">
              <a:rPr lang="en-US" smtClean="0">
                <a:latin typeface="Times New Roman" pitchFamily="18" charset="0"/>
              </a:rPr>
              <a:pPr/>
              <a:t>64</a:t>
            </a:fld>
            <a:endParaRPr lang="en-US" smtClean="0">
              <a:latin typeface="Times New Roman" pitchFamily="18" charset="0"/>
            </a:endParaRPr>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6</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F9B981CE-086F-4D7C-A75F-902D1047BC56}" type="slidenum">
              <a:rPr lang="en-US" smtClean="0">
                <a:latin typeface="Times New Roman" pitchFamily="18" charset="0"/>
              </a:rPr>
              <a:pPr/>
              <a:t>65</a:t>
            </a:fld>
            <a:endParaRPr lang="en-US" smtClean="0">
              <a:latin typeface="Times New Roman" pitchFamily="18" charset="0"/>
            </a:endParaRPr>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6</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E39D90F3-4845-479B-BA6D-C5008F8126C2}" type="slidenum">
              <a:rPr lang="en-US" smtClean="0">
                <a:latin typeface="Times New Roman" pitchFamily="18" charset="0"/>
              </a:rPr>
              <a:pPr/>
              <a:t>66</a:t>
            </a:fld>
            <a:endParaRPr lang="en-US" smtClean="0">
              <a:latin typeface="Times New Roman" pitchFamily="18" charset="0"/>
            </a:endParaRPr>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 Category 6</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78DFFB53-2D50-4D8C-897A-FE01B73DB0F3}" type="slidenum">
              <a:rPr lang="en-US" smtClean="0">
                <a:latin typeface="Times New Roman" pitchFamily="18" charset="0"/>
              </a:rPr>
              <a:pPr/>
              <a:t>67</a:t>
            </a:fld>
            <a:endParaRPr lang="en-US" smtClean="0">
              <a:latin typeface="Times New Roman" pitchFamily="18" charset="0"/>
            </a:endParaRPr>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Daily Double</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5F5AB86A-CA52-4055-B4E2-51932C770383}" type="slidenum">
              <a:rPr lang="en-US" smtClean="0">
                <a:latin typeface="Times New Roman" pitchFamily="18" charset="0"/>
              </a:rPr>
              <a:pPr/>
              <a:t>68</a:t>
            </a:fld>
            <a:endParaRPr lang="en-US" smtClean="0">
              <a:latin typeface="Times New Roman" pitchFamily="18" charset="0"/>
            </a:endParaRPr>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First Daily Double</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3261568E-EE23-4DAC-A633-A6C2CCD06542}" type="slidenum">
              <a:rPr lang="en-US" smtClean="0">
                <a:latin typeface="Times New Roman" pitchFamily="18" charset="0"/>
              </a:rPr>
              <a:pPr/>
              <a:t>69</a:t>
            </a:fld>
            <a:endParaRPr lang="en-US" smtClean="0">
              <a:latin typeface="Times New Roman" pitchFamily="18" charset="0"/>
            </a:endParaRPr>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Double Jeopardy Second Daily Double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5F5F232-BA8E-40C0-A4D8-2B5119C88132}" type="slidenum">
              <a:rPr lang="en-US" smtClean="0">
                <a:latin typeface="Times New Roman" pitchFamily="18" charset="0"/>
              </a:rPr>
              <a:pPr/>
              <a:t>7</a:t>
            </a:fld>
            <a:endParaRPr lang="en-US" smtClean="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latin typeface="Times New Roman" pitchFamily="18" charset="0"/>
              </a:rPr>
              <a:t>Single Jeopardy – Category 1</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E85ABCC2-3521-4036-8BC2-B17807ED9ECD}" type="slidenum">
              <a:rPr lang="en-US" smtClean="0">
                <a:latin typeface="Times New Roman" pitchFamily="18" charset="0"/>
              </a:rPr>
              <a:pPr/>
              <a:t>70</a:t>
            </a:fld>
            <a:endParaRPr lang="en-US" smtClean="0">
              <a:latin typeface="Times New Roman"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r>
              <a:rPr lang="en-US" smtClean="0">
                <a:latin typeface="Times New Roman" pitchFamily="18" charset="0"/>
              </a:rPr>
              <a:t>Goodbye screen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E0B7D61-D4C7-4A20-AE50-5E8E34CAC145}" type="slidenum">
              <a:rPr lang="en-US" smtClean="0">
                <a:latin typeface="Times New Roman" pitchFamily="18" charset="0"/>
              </a:rPr>
              <a:pPr/>
              <a:t>8</a:t>
            </a:fld>
            <a:endParaRPr lang="en-US" smtClean="0">
              <a:latin typeface="Times New Roman" pitchFamily="18" charset="0"/>
            </a:endParaRPr>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D3565FB-6A7E-48A5-AAD4-6A1B61C48A4A}" type="slidenum">
              <a:rPr lang="en-US" smtClean="0">
                <a:latin typeface="Times New Roman" pitchFamily="18" charset="0"/>
              </a:rPr>
              <a:pPr/>
              <a:t>9</a:t>
            </a:fld>
            <a:endParaRPr lang="en-US" smtClean="0">
              <a:latin typeface="Times New Roman" pitchFamily="18" charset="0"/>
            </a:endParaRPr>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Times New Roman" pitchFamily="18" charset="0"/>
              </a:rPr>
              <a:t>Single Jeopardy – Category 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447800"/>
            <a:ext cx="7772400" cy="50292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228600"/>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447800"/>
            <a:ext cx="7772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ChangeArrowheads="1"/>
          </p:cNvSpPr>
          <p:nvPr userDrawn="1"/>
        </p:nvSpPr>
        <p:spPr bwMode="auto">
          <a:xfrm>
            <a:off x="0" y="0"/>
            <a:ext cx="9144000" cy="6858000"/>
          </a:xfrm>
          <a:prstGeom prst="rect">
            <a:avLst/>
          </a:prstGeom>
          <a:gradFill rotWithShape="0">
            <a:gsLst>
              <a:gs pos="0">
                <a:srgbClr val="0066FF"/>
              </a:gs>
              <a:gs pos="100000">
                <a:srgbClr val="0066FF">
                  <a:gamma/>
                  <a:shade val="46275"/>
                  <a:invGamma/>
                </a:srgbClr>
              </a:gs>
            </a:gsLst>
            <a:path path="shape">
              <a:fillToRect l="50000" t="50000" r="50000" b="50000"/>
            </a:path>
          </a:gradFill>
          <a:ln w="152400">
            <a:solidFill>
              <a:schemeClr val="tx1"/>
            </a:solidFill>
            <a:miter lim="800000"/>
            <a:headEnd/>
            <a:tailEnd/>
          </a:ln>
          <a:effectLst/>
        </p:spPr>
        <p:txBody>
          <a:bodyPr wrap="none" anchor="ctr"/>
          <a:lstStyle/>
          <a:p>
            <a:pPr>
              <a:defRPr/>
            </a:pPr>
            <a:endParaRPr lang="en-US">
              <a:latin typeface="Times New Roman"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3.xml"/><Relationship Id="rId18" Type="http://schemas.openxmlformats.org/officeDocument/2006/relationships/slide" Target="slide19.xml"/><Relationship Id="rId26" Type="http://schemas.openxmlformats.org/officeDocument/2006/relationships/slide" Target="slide67.xml"/><Relationship Id="rId3" Type="http://schemas.openxmlformats.org/officeDocument/2006/relationships/audio" Target="../media/audio3.wav"/><Relationship Id="rId21" Type="http://schemas.openxmlformats.org/officeDocument/2006/relationships/slide" Target="slide34.xml"/><Relationship Id="rId7" Type="http://schemas.openxmlformats.org/officeDocument/2006/relationships/slide" Target="slide22.xml"/><Relationship Id="rId12" Type="http://schemas.openxmlformats.org/officeDocument/2006/relationships/slide" Target="slide18.xml"/><Relationship Id="rId17" Type="http://schemas.openxmlformats.org/officeDocument/2006/relationships/slide" Target="slide14.xml"/><Relationship Id="rId25" Type="http://schemas.openxmlformats.org/officeDocument/2006/relationships/slide" Target="slide25.xml"/><Relationship Id="rId33" Type="http://schemas.openxmlformats.org/officeDocument/2006/relationships/slide" Target="slide36.xml"/><Relationship Id="rId2" Type="http://schemas.openxmlformats.org/officeDocument/2006/relationships/notesSlide" Target="../notesSlides/notesSlide3.xml"/><Relationship Id="rId16" Type="http://schemas.openxmlformats.org/officeDocument/2006/relationships/slide" Target="slide9.xml"/><Relationship Id="rId20" Type="http://schemas.openxmlformats.org/officeDocument/2006/relationships/slide" Target="slide29.xml"/><Relationship Id="rId29" Type="http://schemas.openxmlformats.org/officeDocument/2006/relationships/slide" Target="slide16.xml"/><Relationship Id="rId1" Type="http://schemas.openxmlformats.org/officeDocument/2006/relationships/slideLayout" Target="../slideLayouts/slideLayout12.xml"/><Relationship Id="rId6" Type="http://schemas.openxmlformats.org/officeDocument/2006/relationships/slide" Target="slide17.xml"/><Relationship Id="rId11" Type="http://schemas.openxmlformats.org/officeDocument/2006/relationships/slide" Target="slide13.xml"/><Relationship Id="rId24" Type="http://schemas.openxmlformats.org/officeDocument/2006/relationships/slide" Target="slide20.xml"/><Relationship Id="rId32" Type="http://schemas.openxmlformats.org/officeDocument/2006/relationships/slide" Target="slide31.xml"/><Relationship Id="rId5" Type="http://schemas.openxmlformats.org/officeDocument/2006/relationships/slide" Target="slide12.xml"/><Relationship Id="rId15" Type="http://schemas.openxmlformats.org/officeDocument/2006/relationships/slide" Target="slide33.xml"/><Relationship Id="rId23" Type="http://schemas.openxmlformats.org/officeDocument/2006/relationships/slide" Target="slide15.xml"/><Relationship Id="rId28" Type="http://schemas.openxmlformats.org/officeDocument/2006/relationships/slide" Target="slide11.xml"/><Relationship Id="rId10" Type="http://schemas.openxmlformats.org/officeDocument/2006/relationships/slide" Target="slide8.xml"/><Relationship Id="rId19" Type="http://schemas.openxmlformats.org/officeDocument/2006/relationships/slide" Target="slide24.xml"/><Relationship Id="rId31" Type="http://schemas.openxmlformats.org/officeDocument/2006/relationships/slide" Target="slide26.xml"/><Relationship Id="rId4" Type="http://schemas.openxmlformats.org/officeDocument/2006/relationships/slide" Target="slide7.xml"/><Relationship Id="rId9" Type="http://schemas.openxmlformats.org/officeDocument/2006/relationships/slide" Target="slide32.xml"/><Relationship Id="rId14" Type="http://schemas.openxmlformats.org/officeDocument/2006/relationships/slide" Target="slide28.xml"/><Relationship Id="rId22" Type="http://schemas.openxmlformats.org/officeDocument/2006/relationships/slide" Target="slide10.xml"/><Relationship Id="rId27" Type="http://schemas.openxmlformats.org/officeDocument/2006/relationships/slide" Target="slide35.xml"/><Relationship Id="rId30" Type="http://schemas.openxmlformats.org/officeDocument/2006/relationships/slide" Target="slide21.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5.wmf"/></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5.wmf"/></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5.wmf"/></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3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3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43.xml"/><Relationship Id="rId18" Type="http://schemas.openxmlformats.org/officeDocument/2006/relationships/slide" Target="slide39.xml"/><Relationship Id="rId26" Type="http://schemas.openxmlformats.org/officeDocument/2006/relationships/slide" Target="slide50.xml"/><Relationship Id="rId3" Type="http://schemas.openxmlformats.org/officeDocument/2006/relationships/notesSlide" Target="../notesSlides/notesSlide4.xml"/><Relationship Id="rId21" Type="http://schemas.openxmlformats.org/officeDocument/2006/relationships/slide" Target="slide69.xml"/><Relationship Id="rId34" Type="http://schemas.openxmlformats.org/officeDocument/2006/relationships/slide" Target="slide61.xml"/><Relationship Id="rId7" Type="http://schemas.openxmlformats.org/officeDocument/2006/relationships/slide" Target="slide42.xml"/><Relationship Id="rId12" Type="http://schemas.openxmlformats.org/officeDocument/2006/relationships/slide" Target="slide38.xml"/><Relationship Id="rId17" Type="http://schemas.openxmlformats.org/officeDocument/2006/relationships/slide" Target="slide63.xml"/><Relationship Id="rId25" Type="http://schemas.openxmlformats.org/officeDocument/2006/relationships/slide" Target="slide45.xml"/><Relationship Id="rId33" Type="http://schemas.openxmlformats.org/officeDocument/2006/relationships/slide" Target="slide56.xml"/><Relationship Id="rId2" Type="http://schemas.openxmlformats.org/officeDocument/2006/relationships/slideLayout" Target="../slideLayouts/slideLayout12.xml"/><Relationship Id="rId16" Type="http://schemas.openxmlformats.org/officeDocument/2006/relationships/slide" Target="slide58.xml"/><Relationship Id="rId20" Type="http://schemas.openxmlformats.org/officeDocument/2006/relationships/slide" Target="slide68.xml"/><Relationship Id="rId29" Type="http://schemas.openxmlformats.org/officeDocument/2006/relationships/slide" Target="slide65.xml"/><Relationship Id="rId1" Type="http://schemas.openxmlformats.org/officeDocument/2006/relationships/audio" Target="../media/audio4.wav"/><Relationship Id="rId6" Type="http://schemas.openxmlformats.org/officeDocument/2006/relationships/slide" Target="slide37.xml"/><Relationship Id="rId11" Type="http://schemas.openxmlformats.org/officeDocument/2006/relationships/slide" Target="slide62.xml"/><Relationship Id="rId24" Type="http://schemas.openxmlformats.org/officeDocument/2006/relationships/slide" Target="slide40.xml"/><Relationship Id="rId32" Type="http://schemas.openxmlformats.org/officeDocument/2006/relationships/slide" Target="slide51.xml"/><Relationship Id="rId5" Type="http://schemas.openxmlformats.org/officeDocument/2006/relationships/image" Target="../media/image3.png"/><Relationship Id="rId15" Type="http://schemas.openxmlformats.org/officeDocument/2006/relationships/slide" Target="slide53.xml"/><Relationship Id="rId23" Type="http://schemas.openxmlformats.org/officeDocument/2006/relationships/slide" Target="slide64.xml"/><Relationship Id="rId28" Type="http://schemas.openxmlformats.org/officeDocument/2006/relationships/slide" Target="slide60.xml"/><Relationship Id="rId10" Type="http://schemas.openxmlformats.org/officeDocument/2006/relationships/slide" Target="slide57.xml"/><Relationship Id="rId19" Type="http://schemas.openxmlformats.org/officeDocument/2006/relationships/slide" Target="slide44.xml"/><Relationship Id="rId31" Type="http://schemas.openxmlformats.org/officeDocument/2006/relationships/slide" Target="slide46.xml"/><Relationship Id="rId4" Type="http://schemas.openxmlformats.org/officeDocument/2006/relationships/audio" Target="../media/audio3.wav"/><Relationship Id="rId9" Type="http://schemas.openxmlformats.org/officeDocument/2006/relationships/slide" Target="slide52.xml"/><Relationship Id="rId14" Type="http://schemas.openxmlformats.org/officeDocument/2006/relationships/slide" Target="slide48.xml"/><Relationship Id="rId22" Type="http://schemas.openxmlformats.org/officeDocument/2006/relationships/slide" Target="slide59.xml"/><Relationship Id="rId27" Type="http://schemas.openxmlformats.org/officeDocument/2006/relationships/slide" Target="slide55.xml"/><Relationship Id="rId30" Type="http://schemas.openxmlformats.org/officeDocument/2006/relationships/slide" Target="slide41.xml"/><Relationship Id="rId35" Type="http://schemas.openxmlformats.org/officeDocument/2006/relationships/slide" Target="slide66.xml"/></Relationships>
</file>

<file path=ppt/slides/_rels/slide4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4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4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4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4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4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4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4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4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4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5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5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5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4.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6.bin"/><Relationship Id="rId5" Type="http://schemas.openxmlformats.org/officeDocument/2006/relationships/image" Target="../media/image5.wmf"/><Relationship Id="rId10" Type="http://schemas.openxmlformats.org/officeDocument/2006/relationships/oleObject" Target="../embeddings/oleObject5.bin"/><Relationship Id="rId4" Type="http://schemas.openxmlformats.org/officeDocument/2006/relationships/slide" Target="slide4.xml"/><Relationship Id="rId9" Type="http://schemas.openxmlformats.org/officeDocument/2006/relationships/oleObject" Target="../embeddings/oleObject4.bin"/></Relationships>
</file>

<file path=ppt/slides/_rels/slide5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5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5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7.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5.wmf"/></Relationships>
</file>

<file path=ppt/slides/_rels/slide5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5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6.xml"/><Relationship Id="rId7"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audio" Target="file:///C:\Documents%20and%20Settings\Owner\My%20Documents\Jeopardy\countdown.wav" TargetMode="External"/><Relationship Id="rId6" Type="http://schemas.openxmlformats.org/officeDocument/2006/relationships/image" Target="../media/image5.wmf"/><Relationship Id="rId5" Type="http://schemas.openxmlformats.org/officeDocument/2006/relationships/slide" Target="slide70.xm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6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6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6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6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6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6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6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67.xml"/><Relationship Id="rId1" Type="http://schemas.openxmlformats.org/officeDocument/2006/relationships/slideLayout" Target="../slideLayouts/slideLayout6.xml"/><Relationship Id="rId5" Type="http://schemas.openxmlformats.org/officeDocument/2006/relationships/image" Target="../media/image5.wmf"/><Relationship Id="rId4" Type="http://schemas.openxmlformats.org/officeDocument/2006/relationships/slide" Target="slide3.xml"/></Relationships>
</file>

<file path=ppt/slides/_rels/slide68.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68.xml"/><Relationship Id="rId1" Type="http://schemas.openxmlformats.org/officeDocument/2006/relationships/slideLayout" Target="../slideLayouts/slideLayout6.xml"/><Relationship Id="rId5" Type="http://schemas.openxmlformats.org/officeDocument/2006/relationships/image" Target="../media/image5.wmf"/><Relationship Id="rId4" Type="http://schemas.openxmlformats.org/officeDocument/2006/relationships/slide" Target="slide4.xml"/></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69.xml"/><Relationship Id="rId7" Type="http://schemas.openxmlformats.org/officeDocument/2006/relationships/oleObject" Target="../embeddings/oleObject7.bin"/><Relationship Id="rId12"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5.wmf"/><Relationship Id="rId11" Type="http://schemas.openxmlformats.org/officeDocument/2006/relationships/oleObject" Target="../embeddings/oleObject11.bin"/><Relationship Id="rId5" Type="http://schemas.openxmlformats.org/officeDocument/2006/relationships/slide" Target="slide4.xml"/><Relationship Id="rId10" Type="http://schemas.openxmlformats.org/officeDocument/2006/relationships/oleObject" Target="../embeddings/oleObject10.bin"/><Relationship Id="rId4" Type="http://schemas.openxmlformats.org/officeDocument/2006/relationships/audio" Target="../media/audio5.wav"/><Relationship Id="rId9"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5.wmf"/></Relationships>
</file>

<file path=ppt/slides/_rels/slide7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685800" y="457200"/>
            <a:ext cx="7848600" cy="6083300"/>
            <a:chOff x="685800" y="457200"/>
            <a:chExt cx="7848600" cy="6083213"/>
          </a:xfrm>
        </p:grpSpPr>
        <p:sp>
          <p:nvSpPr>
            <p:cNvPr id="4" name="Rectangle 3"/>
            <p:cNvSpPr/>
            <p:nvPr/>
          </p:nvSpPr>
          <p:spPr bwMode="auto">
            <a:xfrm>
              <a:off x="685800" y="457200"/>
              <a:ext cx="7848600" cy="3046988"/>
            </a:xfrm>
            <a:prstGeom prst="rect">
              <a:avLst/>
            </a:prstGeom>
            <a:noFill/>
          </p:spPr>
          <p:txBody>
            <a:bodyPr>
              <a:spAutoFit/>
              <a:scene3d>
                <a:camera prst="orthographicFront"/>
                <a:lightRig rig="threePt" dir="t"/>
              </a:scene3d>
              <a:sp3d extrusionH="57150">
                <a:bevelT w="101600" h="101600"/>
              </a:sp3d>
            </a:bodyPr>
            <a:lstStyle/>
            <a:p>
              <a:pPr algn="ctr">
                <a:defRPr/>
              </a:pPr>
              <a:r>
                <a:rPr lang="en-US" sz="96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Arial Black" pitchFamily="34" charset="0"/>
                </a:rPr>
                <a:t>SCOUT </a:t>
              </a:r>
            </a:p>
            <a:p>
              <a:pPr algn="ctr">
                <a:defRPr/>
              </a:pPr>
              <a:r>
                <a:rPr lang="en-US" sz="96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Arial Black" pitchFamily="34" charset="0"/>
                </a:rPr>
                <a:t>JEOPARDY</a:t>
              </a:r>
            </a:p>
          </p:txBody>
        </p:sp>
        <p:pic>
          <p:nvPicPr>
            <p:cNvPr id="4100" name="Picture 5"/>
            <p:cNvPicPr>
              <a:picLocks noChangeAspect="1" noChangeArrowheads="1"/>
            </p:cNvPicPr>
            <p:nvPr/>
          </p:nvPicPr>
          <p:blipFill>
            <a:blip r:embed="rId4" cstate="print">
              <a:clrChange>
                <a:clrFrom>
                  <a:srgbClr val="003300"/>
                </a:clrFrom>
                <a:clrTo>
                  <a:srgbClr val="003300">
                    <a:alpha val="0"/>
                  </a:srgbClr>
                </a:clrTo>
              </a:clrChange>
            </a:blip>
            <a:srcRect/>
            <a:stretch>
              <a:fillRect/>
            </a:stretch>
          </p:blipFill>
          <p:spPr bwMode="auto">
            <a:xfrm>
              <a:off x="3352800" y="3276600"/>
              <a:ext cx="2514600" cy="3263813"/>
            </a:xfrm>
            <a:prstGeom prst="rect">
              <a:avLst/>
            </a:prstGeom>
            <a:noFill/>
            <a:ln w="9525">
              <a:noFill/>
              <a:miter lim="800000"/>
              <a:headEnd/>
              <a:tailEnd/>
            </a:ln>
          </p:spPr>
        </p:pic>
      </p:gr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intr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$800</a:t>
            </a:r>
          </a:p>
        </p:txBody>
      </p:sp>
      <p:sp>
        <p:nvSpPr>
          <p:cNvPr id="13315" name="Text Box 4"/>
          <p:cNvSpPr txBox="1">
            <a:spLocks noChangeArrowheads="1"/>
          </p:cNvSpPr>
          <p:nvPr/>
        </p:nvSpPr>
        <p:spPr bwMode="auto">
          <a:xfrm>
            <a:off x="838200" y="35052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Demonstrate how to tie a clove hitch.</a:t>
            </a:r>
          </a:p>
        </p:txBody>
      </p:sp>
      <p:pic>
        <p:nvPicPr>
          <p:cNvPr id="13316"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26113"/>
            <a:ext cx="533400" cy="522287"/>
          </a:xfrm>
          <a:prstGeom prst="rect">
            <a:avLst/>
          </a:prstGeom>
          <a:noFill/>
          <a:ln w="9525">
            <a:noFill/>
            <a:miter lim="800000"/>
            <a:headEnd/>
            <a:tailEnd/>
          </a:ln>
        </p:spPr>
      </p:pic>
      <p:pic>
        <p:nvPicPr>
          <p:cNvPr id="11270" name="Picture 6"/>
          <p:cNvPicPr>
            <a:picLocks noChangeAspect="1" noChangeArrowheads="1"/>
          </p:cNvPicPr>
          <p:nvPr/>
        </p:nvPicPr>
        <p:blipFill>
          <a:blip r:embed="rId5" cstate="print"/>
          <a:srcRect/>
          <a:stretch>
            <a:fillRect/>
          </a:stretch>
        </p:blipFill>
        <p:spPr bwMode="auto">
          <a:xfrm>
            <a:off x="3124200" y="1295400"/>
            <a:ext cx="2971800" cy="2228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slide(fromTop)">
                                      <p:cBhvr>
                                        <p:cTn id="7"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$1000</a:t>
            </a:r>
          </a:p>
        </p:txBody>
      </p:sp>
      <p:sp>
        <p:nvSpPr>
          <p:cNvPr id="14339" name="Text Box 4"/>
          <p:cNvSpPr txBox="1">
            <a:spLocks noChangeArrowheads="1"/>
          </p:cNvSpPr>
          <p:nvPr/>
        </p:nvSpPr>
        <p:spPr bwMode="auto">
          <a:xfrm>
            <a:off x="838200" y="32004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Demonstrate how to tie a sheep shank knot.</a:t>
            </a:r>
          </a:p>
        </p:txBody>
      </p:sp>
      <p:pic>
        <p:nvPicPr>
          <p:cNvPr id="14340"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pic>
        <p:nvPicPr>
          <p:cNvPr id="12294" name="Picture 6"/>
          <p:cNvPicPr>
            <a:picLocks noChangeAspect="1" noChangeArrowheads="1"/>
          </p:cNvPicPr>
          <p:nvPr/>
        </p:nvPicPr>
        <p:blipFill>
          <a:blip r:embed="rId5" cstate="print"/>
          <a:srcRect/>
          <a:stretch>
            <a:fillRect/>
          </a:stretch>
        </p:blipFill>
        <p:spPr bwMode="auto">
          <a:xfrm>
            <a:off x="1981200" y="1371600"/>
            <a:ext cx="5181600" cy="1827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slide(fromTop)">
                                      <p:cBhvr>
                                        <p:cTn id="7"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$200</a:t>
            </a:r>
          </a:p>
        </p:txBody>
      </p:sp>
      <p:sp>
        <p:nvSpPr>
          <p:cNvPr id="20483" name="Text Box 3"/>
          <p:cNvSpPr txBox="1">
            <a:spLocks noChangeArrowheads="1"/>
          </p:cNvSpPr>
          <p:nvPr/>
        </p:nvSpPr>
        <p:spPr bwMode="auto">
          <a:xfrm>
            <a:off x="990600" y="1524000"/>
            <a:ext cx="7391400" cy="579438"/>
          </a:xfrm>
          <a:prstGeom prst="rect">
            <a:avLst/>
          </a:prstGeom>
          <a:noFill/>
          <a:ln w="9525">
            <a:noFill/>
            <a:miter lim="800000"/>
            <a:headEnd/>
            <a:tailEnd/>
          </a:ln>
        </p:spPr>
        <p:txBody>
          <a:bodyPr>
            <a:spAutoFit/>
          </a:bodyPr>
          <a:lstStyle/>
          <a:p>
            <a:pPr algn="ctr">
              <a:spcBef>
                <a:spcPct val="50000"/>
              </a:spcBef>
            </a:pPr>
            <a:r>
              <a:rPr lang="en-US" sz="3200" b="1">
                <a:solidFill>
                  <a:srgbClr val="FFFF00"/>
                </a:solidFill>
              </a:rPr>
              <a:t>S</a:t>
            </a:r>
            <a:r>
              <a:rPr lang="en-US" sz="3200">
                <a:solidFill>
                  <a:srgbClr val="FFFF00"/>
                </a:solidFill>
              </a:rPr>
              <a:t>tay calm, </a:t>
            </a:r>
            <a:r>
              <a:rPr lang="en-US" sz="3200" b="1">
                <a:solidFill>
                  <a:srgbClr val="FFFF00"/>
                </a:solidFill>
              </a:rPr>
              <a:t>T</a:t>
            </a:r>
            <a:r>
              <a:rPr lang="en-US" sz="3200">
                <a:solidFill>
                  <a:srgbClr val="FFFF00"/>
                </a:solidFill>
              </a:rPr>
              <a:t>hink, </a:t>
            </a:r>
            <a:r>
              <a:rPr lang="en-US" sz="3200" b="1">
                <a:solidFill>
                  <a:srgbClr val="FFFF00"/>
                </a:solidFill>
              </a:rPr>
              <a:t>O</a:t>
            </a:r>
            <a:r>
              <a:rPr lang="en-US" sz="3200">
                <a:solidFill>
                  <a:srgbClr val="FFFF00"/>
                </a:solidFill>
              </a:rPr>
              <a:t>bserve, </a:t>
            </a:r>
            <a:r>
              <a:rPr lang="en-US" sz="3200" b="1">
                <a:solidFill>
                  <a:srgbClr val="FFFF00"/>
                </a:solidFill>
              </a:rPr>
              <a:t>P</a:t>
            </a:r>
            <a:r>
              <a:rPr lang="en-US" sz="3200">
                <a:solidFill>
                  <a:srgbClr val="FFFF00"/>
                </a:solidFill>
              </a:rPr>
              <a:t>lan</a:t>
            </a:r>
          </a:p>
        </p:txBody>
      </p:sp>
      <p:sp>
        <p:nvSpPr>
          <p:cNvPr id="15364" name="Text Box 4"/>
          <p:cNvSpPr txBox="1">
            <a:spLocks noChangeArrowheads="1"/>
          </p:cNvSpPr>
          <p:nvPr/>
        </p:nvSpPr>
        <p:spPr bwMode="auto">
          <a:xfrm>
            <a:off x="838200" y="2438400"/>
            <a:ext cx="7543800" cy="3046413"/>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If you become lost, you should stop and follow the STOP steps. What does STOP stand for?</a:t>
            </a:r>
          </a:p>
        </p:txBody>
      </p:sp>
      <p:pic>
        <p:nvPicPr>
          <p:cNvPr id="15365"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slide(fromTop)">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$400</a:t>
            </a:r>
          </a:p>
        </p:txBody>
      </p:sp>
      <p:sp>
        <p:nvSpPr>
          <p:cNvPr id="22531" name="Text Box 3"/>
          <p:cNvSpPr txBox="1">
            <a:spLocks noChangeArrowheads="1"/>
          </p:cNvSpPr>
          <p:nvPr/>
        </p:nvSpPr>
        <p:spPr bwMode="auto">
          <a:xfrm>
            <a:off x="990600" y="1524000"/>
            <a:ext cx="7391400" cy="1570038"/>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Locate the North Star; Observe the rising and setting of the moon (rises in the east and sets in the west.</a:t>
            </a:r>
          </a:p>
        </p:txBody>
      </p:sp>
      <p:sp>
        <p:nvSpPr>
          <p:cNvPr id="16388" name="Text Box 4"/>
          <p:cNvSpPr txBox="1">
            <a:spLocks noChangeArrowheads="1"/>
          </p:cNvSpPr>
          <p:nvPr/>
        </p:nvSpPr>
        <p:spPr bwMode="auto">
          <a:xfrm>
            <a:off x="838200" y="32004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Name two methods for finding north at night.</a:t>
            </a:r>
          </a:p>
        </p:txBody>
      </p:sp>
      <p:pic>
        <p:nvPicPr>
          <p:cNvPr id="16389"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slide(fromTop)">
                                      <p:cBhvr>
                                        <p:cTn id="7"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$600</a:t>
            </a:r>
          </a:p>
        </p:txBody>
      </p:sp>
      <p:sp>
        <p:nvSpPr>
          <p:cNvPr id="24579" name="Text Box 3"/>
          <p:cNvSpPr txBox="1">
            <a:spLocks noChangeArrowheads="1"/>
          </p:cNvSpPr>
          <p:nvPr/>
        </p:nvSpPr>
        <p:spPr bwMode="auto">
          <a:xfrm>
            <a:off x="457200" y="3505200"/>
            <a:ext cx="8229600" cy="2062163"/>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Magnetic north and true north. Maps are usually drawn with true north but a compass reads magnetic north. You need to understand declination to properly orient a map.</a:t>
            </a:r>
          </a:p>
        </p:txBody>
      </p:sp>
      <p:sp>
        <p:nvSpPr>
          <p:cNvPr id="17412" name="Text Box 4"/>
          <p:cNvSpPr txBox="1">
            <a:spLocks noChangeArrowheads="1"/>
          </p:cNvSpPr>
          <p:nvPr/>
        </p:nvSpPr>
        <p:spPr bwMode="auto">
          <a:xfrm>
            <a:off x="838200" y="1066800"/>
            <a:ext cx="7543800" cy="2308225"/>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Explain what is meant by maps having 2 north’s and why it is important to know.</a:t>
            </a:r>
          </a:p>
        </p:txBody>
      </p:sp>
      <p:pic>
        <p:nvPicPr>
          <p:cNvPr id="17413"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slide(fromBottom)">
                                      <p:cBhvr>
                                        <p:cTn id="7"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$800</a:t>
            </a:r>
          </a:p>
        </p:txBody>
      </p:sp>
      <p:sp>
        <p:nvSpPr>
          <p:cNvPr id="26627" name="Text Box 3"/>
          <p:cNvSpPr txBox="1">
            <a:spLocks noChangeArrowheads="1"/>
          </p:cNvSpPr>
          <p:nvPr/>
        </p:nvSpPr>
        <p:spPr bwMode="auto">
          <a:xfrm>
            <a:off x="990600" y="1524000"/>
            <a:ext cx="7391400" cy="1570038"/>
          </a:xfrm>
          <a:prstGeom prst="rect">
            <a:avLst/>
          </a:prstGeom>
          <a:noFill/>
          <a:ln w="9525">
            <a:noFill/>
            <a:miter lim="800000"/>
            <a:headEnd/>
            <a:tailEnd/>
          </a:ln>
        </p:spPr>
        <p:txBody>
          <a:bodyPr>
            <a:spAutoFit/>
          </a:bodyPr>
          <a:lstStyle/>
          <a:p>
            <a:pPr algn="ctr">
              <a:spcBef>
                <a:spcPct val="50000"/>
              </a:spcBef>
            </a:pPr>
            <a:r>
              <a:rPr lang="en-US" sz="3200" b="1">
                <a:solidFill>
                  <a:srgbClr val="FFFF00"/>
                </a:solidFill>
              </a:rPr>
              <a:t>Where </a:t>
            </a:r>
            <a:r>
              <a:rPr lang="en-US" sz="3200">
                <a:solidFill>
                  <a:srgbClr val="FFFF00"/>
                </a:solidFill>
              </a:rPr>
              <a:t>are you going. </a:t>
            </a:r>
            <a:r>
              <a:rPr lang="en-US" sz="3200" b="1">
                <a:solidFill>
                  <a:srgbClr val="FFFF00"/>
                </a:solidFill>
              </a:rPr>
              <a:t>When</a:t>
            </a:r>
            <a:r>
              <a:rPr lang="en-US" sz="3200">
                <a:solidFill>
                  <a:srgbClr val="FFFF00"/>
                </a:solidFill>
              </a:rPr>
              <a:t> will you return. </a:t>
            </a:r>
            <a:r>
              <a:rPr lang="en-US" sz="3200" b="1">
                <a:solidFill>
                  <a:srgbClr val="FFFF00"/>
                </a:solidFill>
              </a:rPr>
              <a:t>Who</a:t>
            </a:r>
            <a:r>
              <a:rPr lang="en-US" sz="3200">
                <a:solidFill>
                  <a:srgbClr val="FFFF00"/>
                </a:solidFill>
              </a:rPr>
              <a:t> is going with you. </a:t>
            </a:r>
            <a:r>
              <a:rPr lang="en-US" sz="3200" b="1">
                <a:solidFill>
                  <a:srgbClr val="FFFF00"/>
                </a:solidFill>
              </a:rPr>
              <a:t>Why</a:t>
            </a:r>
            <a:r>
              <a:rPr lang="en-US" sz="3200">
                <a:solidFill>
                  <a:srgbClr val="FFFF00"/>
                </a:solidFill>
              </a:rPr>
              <a:t> your are going. </a:t>
            </a:r>
            <a:r>
              <a:rPr lang="en-US" sz="3200" b="1">
                <a:solidFill>
                  <a:srgbClr val="FFFF00"/>
                </a:solidFill>
              </a:rPr>
              <a:t>What</a:t>
            </a:r>
            <a:r>
              <a:rPr lang="en-US" sz="3200">
                <a:solidFill>
                  <a:srgbClr val="FFFF00"/>
                </a:solidFill>
              </a:rPr>
              <a:t> are you taking</a:t>
            </a:r>
          </a:p>
        </p:txBody>
      </p:sp>
      <p:sp>
        <p:nvSpPr>
          <p:cNvPr id="18436" name="Text Box 4"/>
          <p:cNvSpPr txBox="1">
            <a:spLocks noChangeArrowheads="1"/>
          </p:cNvSpPr>
          <p:nvPr/>
        </p:nvSpPr>
        <p:spPr bwMode="auto">
          <a:xfrm>
            <a:off x="838200" y="32004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Explain the 5 W’s of a trip plan.</a:t>
            </a:r>
          </a:p>
        </p:txBody>
      </p:sp>
      <p:pic>
        <p:nvPicPr>
          <p:cNvPr id="18437"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slide(fromTop)">
                                      <p:cBhvr>
                                        <p:cTn id="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$1000</a:t>
            </a:r>
          </a:p>
        </p:txBody>
      </p:sp>
      <p:sp>
        <p:nvSpPr>
          <p:cNvPr id="28675" name="Text Box 3"/>
          <p:cNvSpPr txBox="1">
            <a:spLocks noChangeArrowheads="1"/>
          </p:cNvSpPr>
          <p:nvPr/>
        </p:nvSpPr>
        <p:spPr bwMode="auto">
          <a:xfrm>
            <a:off x="228600" y="1447800"/>
            <a:ext cx="8610600" cy="1077913"/>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Rising and setting of the sun, watch method, shadow stick method.</a:t>
            </a:r>
          </a:p>
        </p:txBody>
      </p:sp>
      <p:sp>
        <p:nvSpPr>
          <p:cNvPr id="19460" name="Text Box 4"/>
          <p:cNvSpPr txBox="1">
            <a:spLocks noChangeArrowheads="1"/>
          </p:cNvSpPr>
          <p:nvPr/>
        </p:nvSpPr>
        <p:spPr bwMode="auto">
          <a:xfrm>
            <a:off x="762000" y="30480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Explain 3 methods for finding north during the day.</a:t>
            </a:r>
          </a:p>
        </p:txBody>
      </p:sp>
      <p:pic>
        <p:nvPicPr>
          <p:cNvPr id="19461"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slide(fromTop)">
                                      <p:cBhvr>
                                        <p:cTn id="7"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$200</a:t>
            </a:r>
          </a:p>
        </p:txBody>
      </p:sp>
      <p:sp>
        <p:nvSpPr>
          <p:cNvPr id="30723" name="Text Box 3"/>
          <p:cNvSpPr txBox="1">
            <a:spLocks noChangeArrowheads="1"/>
          </p:cNvSpPr>
          <p:nvPr/>
        </p:nvSpPr>
        <p:spPr bwMode="auto">
          <a:xfrm>
            <a:off x="990600" y="1524000"/>
            <a:ext cx="7391400" cy="1077913"/>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When someone is choking and cannot speak, cough, or breathe.</a:t>
            </a:r>
          </a:p>
        </p:txBody>
      </p:sp>
      <p:sp>
        <p:nvSpPr>
          <p:cNvPr id="20484" name="Text Box 4"/>
          <p:cNvSpPr txBox="1">
            <a:spLocks noChangeArrowheads="1"/>
          </p:cNvSpPr>
          <p:nvPr/>
        </p:nvSpPr>
        <p:spPr bwMode="auto">
          <a:xfrm>
            <a:off x="838200" y="27432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Explain when to use the Heimlich maneuver.</a:t>
            </a:r>
          </a:p>
        </p:txBody>
      </p:sp>
      <p:pic>
        <p:nvPicPr>
          <p:cNvPr id="20485"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slide(fromTop)">
                                      <p:cBhvr>
                                        <p:cTn id="7"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$400</a:t>
            </a:r>
          </a:p>
        </p:txBody>
      </p:sp>
      <p:sp>
        <p:nvSpPr>
          <p:cNvPr id="32771" name="Text Box 3"/>
          <p:cNvSpPr txBox="1">
            <a:spLocks noChangeArrowheads="1"/>
          </p:cNvSpPr>
          <p:nvPr/>
        </p:nvSpPr>
        <p:spPr bwMode="auto">
          <a:xfrm>
            <a:off x="990600" y="3200400"/>
            <a:ext cx="7391400" cy="1570038"/>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Wash the area with soap and water, apply an antiseptic, and keep the wound clean with a bandage.</a:t>
            </a:r>
          </a:p>
        </p:txBody>
      </p:sp>
      <p:sp>
        <p:nvSpPr>
          <p:cNvPr id="21508" name="Text Box 4"/>
          <p:cNvSpPr txBox="1">
            <a:spLocks noChangeArrowheads="1"/>
          </p:cNvSpPr>
          <p:nvPr/>
        </p:nvSpPr>
        <p:spPr bwMode="auto">
          <a:xfrm>
            <a:off x="838200" y="14478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Explain first aid for small cuts and scratches.</a:t>
            </a:r>
          </a:p>
        </p:txBody>
      </p:sp>
      <p:pic>
        <p:nvPicPr>
          <p:cNvPr id="21509"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slide(fromBottom)">
                                      <p:cBhvr>
                                        <p:cTn id="7"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$600</a:t>
            </a:r>
          </a:p>
        </p:txBody>
      </p:sp>
      <p:sp>
        <p:nvSpPr>
          <p:cNvPr id="34819" name="Text Box 3"/>
          <p:cNvSpPr txBox="1">
            <a:spLocks noChangeArrowheads="1"/>
          </p:cNvSpPr>
          <p:nvPr/>
        </p:nvSpPr>
        <p:spPr bwMode="auto">
          <a:xfrm>
            <a:off x="381000" y="1143000"/>
            <a:ext cx="8458200" cy="2554288"/>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Stop hiking as soon as you feel a hot spot. Drain fluid if present by piercing the side with a sterile needle and clean the area thoroughly. Shape a piece of moleskin into a donut and place it over the blister. Cover the area with duct tape.</a:t>
            </a:r>
          </a:p>
        </p:txBody>
      </p:sp>
      <p:sp>
        <p:nvSpPr>
          <p:cNvPr id="22532" name="Text Box 4"/>
          <p:cNvSpPr txBox="1">
            <a:spLocks noChangeArrowheads="1"/>
          </p:cNvSpPr>
          <p:nvPr/>
        </p:nvSpPr>
        <p:spPr bwMode="auto">
          <a:xfrm>
            <a:off x="838200" y="37338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Explain first aid for blisters on your feet.</a:t>
            </a:r>
          </a:p>
        </p:txBody>
      </p:sp>
      <p:pic>
        <p:nvPicPr>
          <p:cNvPr id="22533"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slide(fromTop)">
                                      <p:cBhvr>
                                        <p:cTn id="7"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st.jpg"/>
          <p:cNvPicPr>
            <a:picLocks noChangeAspect="1"/>
          </p:cNvPicPr>
          <p:nvPr/>
        </p:nvPicPr>
        <p:blipFill>
          <a:blip r:embed="rId4" cstate="print"/>
          <a:srcRect/>
          <a:stretch>
            <a:fillRect/>
          </a:stretch>
        </p:blipFill>
        <p:spPr bwMode="auto">
          <a:xfrm>
            <a:off x="2592388" y="533400"/>
            <a:ext cx="3963987" cy="5867400"/>
          </a:xfrm>
          <a:prstGeom prst="rect">
            <a:avLst/>
          </a:prstGeom>
          <a:noFill/>
          <a:ln w="9525">
            <a:noFill/>
            <a:miter lim="800000"/>
            <a:headEnd/>
            <a:tailEnd/>
          </a:ln>
        </p:spPr>
      </p:pic>
    </p:spTree>
  </p:cSld>
  <p:clrMapOvr>
    <a:masterClrMapping/>
  </p:clrMapOvr>
  <p:transition spd="med" advClick="0" advTm="7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subTnLst>
                                    <p:audio>
                                      <p:cMediaNode vol="72000">
                                        <p:cTn display="0" masterRel="sameClick">
                                          <p:stCondLst>
                                            <p:cond evt="begin" delay="0">
                                              <p:tn val="5"/>
                                            </p:cond>
                                          </p:stCondLst>
                                          <p:endCondLst>
                                            <p:cond evt="onStopAudio" delay="0">
                                              <p:tgtEl>
                                                <p:sldTgt/>
                                              </p:tgtEl>
                                            </p:cond>
                                          </p:endCondLst>
                                        </p:cTn>
                                        <p:tgtEl>
                                          <p:sndTgt r:embed="rId3" name="hos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$800</a:t>
            </a:r>
          </a:p>
        </p:txBody>
      </p:sp>
      <p:sp>
        <p:nvSpPr>
          <p:cNvPr id="36867" name="Text Box 3"/>
          <p:cNvSpPr txBox="1">
            <a:spLocks noChangeArrowheads="1"/>
          </p:cNvSpPr>
          <p:nvPr/>
        </p:nvSpPr>
        <p:spPr bwMode="auto">
          <a:xfrm>
            <a:off x="990600" y="2895600"/>
            <a:ext cx="7391400" cy="2554288"/>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Have the victim sit up and lean forward to prevent blood from draining into their throat. Pinch the nostrils together to maintain pressure on the flow. Apply a cool, wet cloth to the victim’s nose and face.</a:t>
            </a:r>
          </a:p>
        </p:txBody>
      </p:sp>
      <p:sp>
        <p:nvSpPr>
          <p:cNvPr id="23556" name="Text Box 4"/>
          <p:cNvSpPr txBox="1">
            <a:spLocks noChangeArrowheads="1"/>
          </p:cNvSpPr>
          <p:nvPr/>
        </p:nvSpPr>
        <p:spPr bwMode="auto">
          <a:xfrm>
            <a:off x="838200" y="12954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Explain the first aid for a nosebleed.</a:t>
            </a:r>
          </a:p>
        </p:txBody>
      </p:sp>
      <p:pic>
        <p:nvPicPr>
          <p:cNvPr id="23557"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slide(fromBottom)">
                                      <p:cBhvr>
                                        <p:cTn id="7"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$1000</a:t>
            </a:r>
          </a:p>
        </p:txBody>
      </p:sp>
      <p:sp>
        <p:nvSpPr>
          <p:cNvPr id="38915" name="Text Box 3"/>
          <p:cNvSpPr txBox="1">
            <a:spLocks noChangeArrowheads="1"/>
          </p:cNvSpPr>
          <p:nvPr/>
        </p:nvSpPr>
        <p:spPr bwMode="auto">
          <a:xfrm>
            <a:off x="990600" y="3124200"/>
            <a:ext cx="7391400" cy="2554288"/>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Get the victim in a warm dry place, warm the area with the palm of your hand (do not rub), put the area against your skin (armpit or belly), put the area in warm (not hot) water, get to a doctor.</a:t>
            </a:r>
          </a:p>
        </p:txBody>
      </p:sp>
      <p:sp>
        <p:nvSpPr>
          <p:cNvPr id="24580" name="Text Box 4"/>
          <p:cNvSpPr txBox="1">
            <a:spLocks noChangeArrowheads="1"/>
          </p:cNvSpPr>
          <p:nvPr/>
        </p:nvSpPr>
        <p:spPr bwMode="auto">
          <a:xfrm>
            <a:off x="838200" y="16002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Explain how to administer first aid for frostbite.</a:t>
            </a:r>
          </a:p>
        </p:txBody>
      </p:sp>
      <p:pic>
        <p:nvPicPr>
          <p:cNvPr id="24581"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slide(fromBottom)">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$200</a:t>
            </a:r>
          </a:p>
        </p:txBody>
      </p:sp>
      <p:sp>
        <p:nvSpPr>
          <p:cNvPr id="40963" name="Text Box 3"/>
          <p:cNvSpPr txBox="1">
            <a:spLocks noChangeArrowheads="1"/>
          </p:cNvSpPr>
          <p:nvPr/>
        </p:nvSpPr>
        <p:spPr bwMode="auto">
          <a:xfrm>
            <a:off x="1066800" y="3124200"/>
            <a:ext cx="7391400" cy="2554288"/>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Place the injury in cool water until the pain goes away. Let the burn dry, then protect it with a sterile gauze pad. Do not pop the blisters and do not apply creams, ointments, or sprays.</a:t>
            </a:r>
          </a:p>
        </p:txBody>
      </p:sp>
      <p:sp>
        <p:nvSpPr>
          <p:cNvPr id="25604" name="Text Box 4"/>
          <p:cNvSpPr txBox="1">
            <a:spLocks noChangeArrowheads="1"/>
          </p:cNvSpPr>
          <p:nvPr/>
        </p:nvSpPr>
        <p:spPr bwMode="auto">
          <a:xfrm>
            <a:off x="838200" y="15240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Explain the first aid for a second degree burn.</a:t>
            </a:r>
          </a:p>
        </p:txBody>
      </p:sp>
      <p:pic>
        <p:nvPicPr>
          <p:cNvPr id="25605"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slide(fromBottom)">
                                      <p:cBhvr>
                                        <p:cTn id="7"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$400</a:t>
            </a:r>
          </a:p>
        </p:txBody>
      </p:sp>
      <p:sp>
        <p:nvSpPr>
          <p:cNvPr id="43011" name="Text Box 3"/>
          <p:cNvSpPr txBox="1">
            <a:spLocks noChangeArrowheads="1"/>
          </p:cNvSpPr>
          <p:nvPr/>
        </p:nvSpPr>
        <p:spPr bwMode="auto">
          <a:xfrm>
            <a:off x="990600" y="1295400"/>
            <a:ext cx="7391400" cy="1570038"/>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Hot, dry, red skin with rapid pulse, confusion, irritability, and possibly unconsciousness.</a:t>
            </a:r>
          </a:p>
        </p:txBody>
      </p:sp>
      <p:sp>
        <p:nvSpPr>
          <p:cNvPr id="26628" name="Text Box 4"/>
          <p:cNvSpPr txBox="1">
            <a:spLocks noChangeArrowheads="1"/>
          </p:cNvSpPr>
          <p:nvPr/>
        </p:nvSpPr>
        <p:spPr bwMode="auto">
          <a:xfrm>
            <a:off x="838200" y="27432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Describe the symptoms of heatstroke.</a:t>
            </a:r>
          </a:p>
        </p:txBody>
      </p:sp>
      <p:pic>
        <p:nvPicPr>
          <p:cNvPr id="26629"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slide(fromTop)">
                                      <p:cBhvr>
                                        <p:cTn id="7"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$600</a:t>
            </a:r>
          </a:p>
        </p:txBody>
      </p:sp>
      <p:sp>
        <p:nvSpPr>
          <p:cNvPr id="45059" name="Text Box 3"/>
          <p:cNvSpPr txBox="1">
            <a:spLocks noChangeArrowheads="1"/>
          </p:cNvSpPr>
          <p:nvPr/>
        </p:nvSpPr>
        <p:spPr bwMode="auto">
          <a:xfrm>
            <a:off x="0" y="3124200"/>
            <a:ext cx="9144000" cy="2062163"/>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Push the hook farther in until the barb comes through the skin. Snip off the barb with pliers or wire cutters. Ease the shank of the hook back out through the point of entry. Wash and bandage the wound.</a:t>
            </a:r>
          </a:p>
        </p:txBody>
      </p:sp>
      <p:sp>
        <p:nvSpPr>
          <p:cNvPr id="27652" name="Text Box 4"/>
          <p:cNvSpPr txBox="1">
            <a:spLocks noChangeArrowheads="1"/>
          </p:cNvSpPr>
          <p:nvPr/>
        </p:nvSpPr>
        <p:spPr bwMode="auto">
          <a:xfrm>
            <a:off x="0" y="1143000"/>
            <a:ext cx="91440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Explain how to remove a fishhook when you can’t get to a doctor.</a:t>
            </a:r>
          </a:p>
        </p:txBody>
      </p:sp>
      <p:pic>
        <p:nvPicPr>
          <p:cNvPr id="27653"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slide(fromBottom)">
                                      <p:cBhvr>
                                        <p:cTn id="7"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$800</a:t>
            </a:r>
          </a:p>
        </p:txBody>
      </p:sp>
      <p:sp>
        <p:nvSpPr>
          <p:cNvPr id="47107" name="Text Box 3"/>
          <p:cNvSpPr txBox="1">
            <a:spLocks noChangeArrowheads="1"/>
          </p:cNvSpPr>
          <p:nvPr/>
        </p:nvSpPr>
        <p:spPr bwMode="auto">
          <a:xfrm>
            <a:off x="990600" y="3200400"/>
            <a:ext cx="7391400" cy="2554288"/>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Encourage the wound to bleed to help flush the wound. Use sterilized tweezers to pull out the object. Wash the area with soap and water. Apply a sterile bandage. Get the victim to a doctor.</a:t>
            </a:r>
          </a:p>
        </p:txBody>
      </p:sp>
      <p:sp>
        <p:nvSpPr>
          <p:cNvPr id="28676" name="Text Box 4"/>
          <p:cNvSpPr txBox="1">
            <a:spLocks noChangeArrowheads="1"/>
          </p:cNvSpPr>
          <p:nvPr/>
        </p:nvSpPr>
        <p:spPr bwMode="auto">
          <a:xfrm>
            <a:off x="762000" y="14478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Explain the first aid for a puncture wound.</a:t>
            </a:r>
          </a:p>
        </p:txBody>
      </p:sp>
      <p:pic>
        <p:nvPicPr>
          <p:cNvPr id="28677"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slide(fromBottom)">
                                      <p:cBhvr>
                                        <p:cTn id="7"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$1000</a:t>
            </a:r>
          </a:p>
        </p:txBody>
      </p:sp>
      <p:sp>
        <p:nvSpPr>
          <p:cNvPr id="49155" name="Text Box 3"/>
          <p:cNvSpPr txBox="1">
            <a:spLocks noChangeArrowheads="1"/>
          </p:cNvSpPr>
          <p:nvPr/>
        </p:nvSpPr>
        <p:spPr bwMode="auto">
          <a:xfrm>
            <a:off x="990600" y="3276600"/>
            <a:ext cx="7391400" cy="2554288"/>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A feeling of weakness; Confusion, fear, dizziness; Skin that is moist, clammy, cool, and pale; A quick, weak pulse; Shallow, rapid, and irregular breathing; Nausea and vomiting; Extreme thirst.</a:t>
            </a:r>
          </a:p>
        </p:txBody>
      </p:sp>
      <p:sp>
        <p:nvSpPr>
          <p:cNvPr id="29700" name="Text Box 4"/>
          <p:cNvSpPr txBox="1">
            <a:spLocks noChangeArrowheads="1"/>
          </p:cNvSpPr>
          <p:nvPr/>
        </p:nvSpPr>
        <p:spPr bwMode="auto">
          <a:xfrm>
            <a:off x="762000" y="12954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Identify at least 4 symptoms of shock.</a:t>
            </a:r>
          </a:p>
        </p:txBody>
      </p:sp>
      <p:pic>
        <p:nvPicPr>
          <p:cNvPr id="29701"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slide(fromBottom)">
                                      <p:cBhvr>
                                        <p:cTn id="7"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$200</a:t>
            </a:r>
          </a:p>
        </p:txBody>
      </p:sp>
      <p:sp>
        <p:nvSpPr>
          <p:cNvPr id="51203" name="Text Box 3"/>
          <p:cNvSpPr txBox="1">
            <a:spLocks noChangeArrowheads="1"/>
          </p:cNvSpPr>
          <p:nvPr/>
        </p:nvSpPr>
        <p:spPr bwMode="auto">
          <a:xfrm>
            <a:off x="990600" y="1524000"/>
            <a:ext cx="7391400" cy="579438"/>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Safety! It’s a way to look after each other.</a:t>
            </a:r>
          </a:p>
        </p:txBody>
      </p:sp>
      <p:sp>
        <p:nvSpPr>
          <p:cNvPr id="30724" name="Text Box 4"/>
          <p:cNvSpPr txBox="1">
            <a:spLocks noChangeArrowheads="1"/>
          </p:cNvSpPr>
          <p:nvPr/>
        </p:nvSpPr>
        <p:spPr bwMode="auto">
          <a:xfrm>
            <a:off x="838200" y="27432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Explain why we use the Buddy System.</a:t>
            </a:r>
          </a:p>
        </p:txBody>
      </p:sp>
      <p:pic>
        <p:nvPicPr>
          <p:cNvPr id="30725"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slide(fromTop)">
                                      <p:cBhvr>
                                        <p:cTn id="7"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$400</a:t>
            </a:r>
          </a:p>
        </p:txBody>
      </p:sp>
      <p:sp>
        <p:nvSpPr>
          <p:cNvPr id="53251" name="Text Box 3"/>
          <p:cNvSpPr txBox="1">
            <a:spLocks noChangeArrowheads="1"/>
          </p:cNvSpPr>
          <p:nvPr/>
        </p:nvSpPr>
        <p:spPr bwMode="auto">
          <a:xfrm>
            <a:off x="0" y="2362200"/>
            <a:ext cx="9144000" cy="3786188"/>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On my honor I will do my best to do my duty to God and my country and to obey the Scout Law; to help other people at all times; to keep myself physically strong, mentally awake, and morally straight.</a:t>
            </a:r>
          </a:p>
          <a:p>
            <a:pPr algn="ctr">
              <a:spcBef>
                <a:spcPct val="50000"/>
              </a:spcBef>
            </a:pPr>
            <a:r>
              <a:rPr lang="en-US" sz="3200">
                <a:solidFill>
                  <a:srgbClr val="FFFF00"/>
                </a:solidFill>
              </a:rPr>
              <a:t>A Scout is trustworthy, loyal, helpful, friendly, courteous, kind, obedient, cheerful, thrifty, brave, clean, and reverent.</a:t>
            </a:r>
          </a:p>
        </p:txBody>
      </p:sp>
      <p:sp>
        <p:nvSpPr>
          <p:cNvPr id="31748" name="Text Box 4"/>
          <p:cNvSpPr txBox="1">
            <a:spLocks noChangeArrowheads="1"/>
          </p:cNvSpPr>
          <p:nvPr/>
        </p:nvSpPr>
        <p:spPr bwMode="auto">
          <a:xfrm>
            <a:off x="0" y="1295400"/>
            <a:ext cx="9144000" cy="830263"/>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Recite the Scout Oath and Law.</a:t>
            </a:r>
          </a:p>
        </p:txBody>
      </p:sp>
      <p:pic>
        <p:nvPicPr>
          <p:cNvPr id="31749"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slide(fromBottom)">
                                      <p:cBhvr>
                                        <p:cTn id="7" dur="5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$600</a:t>
            </a:r>
          </a:p>
        </p:txBody>
      </p:sp>
      <p:sp>
        <p:nvSpPr>
          <p:cNvPr id="55299" name="Text Box 3"/>
          <p:cNvSpPr txBox="1">
            <a:spLocks noChangeArrowheads="1"/>
          </p:cNvSpPr>
          <p:nvPr/>
        </p:nvSpPr>
        <p:spPr bwMode="auto">
          <a:xfrm>
            <a:off x="990600" y="3048000"/>
            <a:ext cx="7391400" cy="2554288"/>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Keep the blades closed except when you are using them. Cut away from yourself. Close the blades before you pass a knife to someone else. Keep your knife sharp and clean.</a:t>
            </a:r>
          </a:p>
        </p:txBody>
      </p:sp>
      <p:sp>
        <p:nvSpPr>
          <p:cNvPr id="32772" name="Text Box 4"/>
          <p:cNvSpPr txBox="1">
            <a:spLocks noChangeArrowheads="1"/>
          </p:cNvSpPr>
          <p:nvPr/>
        </p:nvSpPr>
        <p:spPr bwMode="auto">
          <a:xfrm>
            <a:off x="914400" y="14478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Describe 3 procedures for safe knife use.</a:t>
            </a:r>
          </a:p>
        </p:txBody>
      </p:sp>
      <p:pic>
        <p:nvPicPr>
          <p:cNvPr id="32773"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slide(fromBottom)">
                                      <p:cBhvr>
                                        <p:cTn id="7"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135595" name="Group 1451"/>
          <p:cNvGraphicFramePr>
            <a:graphicFrameLocks noGrp="1"/>
          </p:cNvGraphicFramePr>
          <p:nvPr>
            <p:ph type="tbl" idx="1"/>
          </p:nvPr>
        </p:nvGraphicFramePr>
        <p:xfrm>
          <a:off x="228600" y="0"/>
          <a:ext cx="8686800" cy="838200"/>
        </p:xfrm>
        <a:graphic>
          <a:graphicData uri="http://schemas.openxmlformats.org/drawingml/2006/table">
            <a:tbl>
              <a:tblPr/>
              <a:tblGrid>
                <a:gridCol w="1447800"/>
                <a:gridCol w="1447800"/>
                <a:gridCol w="1447800"/>
                <a:gridCol w="1447800"/>
                <a:gridCol w="1447800"/>
                <a:gridCol w="1447800"/>
              </a:tblGrid>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Knots 1</a:t>
                      </a:r>
                    </a:p>
                  </a:txBody>
                  <a:tcPr anchor="ctr" anchorCtr="1" horzOverflow="overflow">
                    <a:lnL w="76200" cap="flat" cmpd="sng" algn="ctr">
                      <a:solidFill>
                        <a:srgbClr val="99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996600"/>
                      </a:solidFill>
                      <a:prstDash val="solid"/>
                      <a:round/>
                      <a:headEnd type="none" w="med" len="med"/>
                      <a:tailEnd type="none" w="med" len="med"/>
                    </a:lnT>
                    <a:lnB cap="flat">
                      <a:noFill/>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Finding Your Way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996600"/>
                      </a:solidFill>
                      <a:prstDash val="solid"/>
                      <a:round/>
                      <a:headEnd type="none" w="med" len="med"/>
                      <a:tailEnd type="none" w="med" len="med"/>
                    </a:lnT>
                    <a:lnB cap="flat">
                      <a:noFill/>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First Aid Tenderfoot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996600"/>
                      </a:solidFill>
                      <a:prstDash val="solid"/>
                      <a:round/>
                      <a:headEnd type="none" w="med" len="med"/>
                      <a:tailEnd type="none" w="med" len="med"/>
                    </a:lnT>
                    <a:lnB cap="flat">
                      <a:noFill/>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First Aid 2</a:t>
                      </a:r>
                      <a:r>
                        <a:rPr kumimoji="0" lang="en-US" sz="1800" b="1" i="0" u="none" strike="noStrike" cap="none" normalizeH="0" baseline="30000" dirty="0" smtClean="0">
                          <a:ln>
                            <a:noFill/>
                          </a:ln>
                          <a:solidFill>
                            <a:schemeClr val="bg1"/>
                          </a:solidFill>
                          <a:effectLst/>
                          <a:latin typeface="Arial" charset="0"/>
                        </a:rPr>
                        <a:t>nd</a:t>
                      </a:r>
                      <a:r>
                        <a:rPr kumimoji="0" lang="en-US" sz="1800" b="1" i="0" u="none" strike="noStrike" cap="none" normalizeH="0" baseline="0" dirty="0" smtClean="0">
                          <a:ln>
                            <a:noFill/>
                          </a:ln>
                          <a:solidFill>
                            <a:schemeClr val="bg1"/>
                          </a:solidFill>
                          <a:effectLst/>
                          <a:latin typeface="Arial" charset="0"/>
                        </a:rPr>
                        <a:t> Class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996600"/>
                      </a:solidFill>
                      <a:prstDash val="solid"/>
                      <a:round/>
                      <a:headEnd type="none" w="med" len="med"/>
                      <a:tailEnd type="none" w="med" len="med"/>
                    </a:lnT>
                    <a:lnB cap="flat">
                      <a:noFill/>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Scouting Basics 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rgbClr val="996600"/>
                      </a:solidFill>
                      <a:prstDash val="solid"/>
                      <a:round/>
                      <a:headEnd type="none" w="med" len="med"/>
                      <a:tailEnd type="none" w="med" len="med"/>
                    </a:lnT>
                    <a:lnB cap="flat">
                      <a:noFill/>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Knots 2</a:t>
                      </a:r>
                    </a:p>
                  </a:txBody>
                  <a:tcPr anchor="ctr" anchorCtr="1" horzOverflow="overflow">
                    <a:lnL w="12700" cap="flat" cmpd="sng" algn="ctr">
                      <a:solidFill>
                        <a:schemeClr val="tx1"/>
                      </a:solidFill>
                      <a:prstDash val="solid"/>
                      <a:round/>
                      <a:headEnd type="none" w="med" len="med"/>
                      <a:tailEnd type="none" w="med" len="med"/>
                    </a:lnL>
                    <a:lnR w="76200" cap="flat" cmpd="sng" algn="ctr">
                      <a:solidFill>
                        <a:srgbClr val="996600"/>
                      </a:solidFill>
                      <a:prstDash val="solid"/>
                      <a:round/>
                      <a:headEnd type="none" w="med" len="med"/>
                      <a:tailEnd type="none" w="med" len="med"/>
                    </a:lnR>
                    <a:lnT w="76200" cap="flat" cmpd="sng" algn="ctr">
                      <a:solidFill>
                        <a:srgbClr val="996600"/>
                      </a:solidFill>
                      <a:prstDash val="solid"/>
                      <a:round/>
                      <a:headEnd type="none" w="med" len="med"/>
                      <a:tailEnd type="none" w="med" len="med"/>
                    </a:lnT>
                    <a:lnB cap="flat">
                      <a:noFill/>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r>
            </a:tbl>
          </a:graphicData>
        </a:graphic>
      </p:graphicFrame>
      <p:graphicFrame>
        <p:nvGraphicFramePr>
          <p:cNvPr id="135557" name="Group 1413"/>
          <p:cNvGraphicFramePr>
            <a:graphicFrameLocks noGrp="1"/>
          </p:cNvGraphicFramePr>
          <p:nvPr/>
        </p:nvGraphicFramePr>
        <p:xfrm>
          <a:off x="228600" y="762000"/>
          <a:ext cx="8686800" cy="5791201"/>
        </p:xfrm>
        <a:graphic>
          <a:graphicData uri="http://schemas.openxmlformats.org/drawingml/2006/table">
            <a:tbl>
              <a:tblPr/>
              <a:tblGrid>
                <a:gridCol w="1447800"/>
                <a:gridCol w="1447800"/>
                <a:gridCol w="1447800"/>
                <a:gridCol w="1447800"/>
                <a:gridCol w="1447800"/>
                <a:gridCol w="1447800"/>
              </a:tblGrid>
              <a:tr h="1123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4" action="ppaction://hlinksldjump"/>
                        </a:rPr>
                        <a:t>$</a:t>
                      </a:r>
                      <a:r>
                        <a:rPr kumimoji="0" lang="en-US" sz="2800" b="1" i="0" u="none" strike="noStrike" cap="none" normalizeH="0" baseline="0" dirty="0" smtClean="0">
                          <a:ln>
                            <a:noFill/>
                          </a:ln>
                          <a:solidFill>
                            <a:srgbClr val="FFFF00"/>
                          </a:solidFill>
                          <a:effectLst/>
                          <a:latin typeface="Arial" charset="0"/>
                          <a:hlinkClick r:id="rId4" action="ppaction://hlinksldjump"/>
                        </a:rPr>
                        <a:t>200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rgbClr val="996600"/>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rgbClr val="996600"/>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5" action="ppaction://hlinksldjump"/>
                        </a:rPr>
                        <a:t>$</a:t>
                      </a:r>
                      <a:r>
                        <a:rPr kumimoji="0" lang="en-US" sz="2800" b="1" i="0" u="none" strike="noStrike" cap="none" normalizeH="0" baseline="0" dirty="0" smtClean="0">
                          <a:ln>
                            <a:noFill/>
                          </a:ln>
                          <a:solidFill>
                            <a:srgbClr val="FFFF00"/>
                          </a:solidFill>
                          <a:effectLst/>
                          <a:latin typeface="Arial" charset="0"/>
                          <a:hlinkClick r:id="rId5" action="ppaction://hlinksldjump"/>
                        </a:rPr>
                        <a:t>200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rgbClr val="996600"/>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Arial" charset="0"/>
                          <a:hlinkClick r:id="rId6" action="ppaction://hlinksldjump"/>
                        </a:rPr>
                        <a:t>$200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rgbClr val="996600"/>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Arial" charset="0"/>
                          <a:hlinkClick r:id="rId7" action="ppaction://hlinksldjump"/>
                        </a:rPr>
                        <a:t>$200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rgbClr val="996600"/>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8" action="ppaction://hlinksldjump"/>
                        </a:rPr>
                        <a:t>$</a:t>
                      </a:r>
                      <a:r>
                        <a:rPr kumimoji="0" lang="en-US" sz="2800" b="1" i="0" u="none" strike="noStrike" cap="none" normalizeH="0" baseline="0" dirty="0" smtClean="0">
                          <a:ln>
                            <a:noFill/>
                          </a:ln>
                          <a:solidFill>
                            <a:srgbClr val="FFFF00"/>
                          </a:solidFill>
                          <a:effectLst/>
                          <a:latin typeface="Arial" charset="0"/>
                          <a:hlinkClick r:id="rId8" action="ppaction://hlinksldjump"/>
                        </a:rPr>
                        <a:t>200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rgbClr val="996600"/>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9" action="ppaction://hlinksldjump"/>
                        </a:rPr>
                        <a:t>$</a:t>
                      </a:r>
                      <a:r>
                        <a:rPr kumimoji="0" lang="en-US" sz="2800" b="1" i="0" u="none" strike="noStrike" cap="none" normalizeH="0" baseline="0" dirty="0" smtClean="0">
                          <a:ln>
                            <a:noFill/>
                          </a:ln>
                          <a:solidFill>
                            <a:srgbClr val="FFFF00"/>
                          </a:solidFill>
                          <a:effectLst/>
                          <a:latin typeface="Arial" charset="0"/>
                          <a:hlinkClick r:id="rId9" action="ppaction://hlinksldjump"/>
                        </a:rPr>
                        <a:t>200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rgbClr val="996600"/>
                      </a:solidFill>
                      <a:prstDash val="solid"/>
                      <a:round/>
                      <a:headEnd type="none" w="med" len="med"/>
                      <a:tailEnd type="none" w="med" len="med"/>
                    </a:lnR>
                    <a:lnT w="76200" cap="flat" cmpd="sng" algn="ctr">
                      <a:solidFill>
                        <a:srgbClr val="996600"/>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r>
              <a:tr h="1154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Arial" charset="0"/>
                          <a:hlinkClick r:id="rId10" action="ppaction://hlinksldjump"/>
                        </a:rPr>
                        <a:t>$400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rgbClr val="996600"/>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Arial" charset="0"/>
                          <a:hlinkClick r:id="rId11" action="ppaction://hlinksldjump"/>
                        </a:rPr>
                        <a:t>$400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12" action="ppaction://hlinksldjump"/>
                        </a:rPr>
                        <a:t>$</a:t>
                      </a:r>
                      <a:r>
                        <a:rPr kumimoji="0" lang="en-US" sz="2800" b="1" i="0" u="none" strike="noStrike" cap="none" normalizeH="0" baseline="0" dirty="0" smtClean="0">
                          <a:ln>
                            <a:noFill/>
                          </a:ln>
                          <a:solidFill>
                            <a:srgbClr val="FFFF00"/>
                          </a:solidFill>
                          <a:effectLst/>
                          <a:latin typeface="Arial" charset="0"/>
                          <a:hlinkClick r:id="rId12" action="ppaction://hlinksldjump"/>
                        </a:rPr>
                        <a:t>400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Arial" charset="0"/>
                          <a:hlinkClick r:id="rId13" action="ppaction://hlinksldjump"/>
                        </a:rPr>
                        <a:t>$400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14" action="ppaction://hlinksldjump"/>
                        </a:rPr>
                        <a:t>$</a:t>
                      </a:r>
                      <a:r>
                        <a:rPr kumimoji="0" lang="en-US" sz="2800" b="1" i="0" u="none" strike="noStrike" cap="none" normalizeH="0" baseline="0" dirty="0" smtClean="0">
                          <a:ln>
                            <a:noFill/>
                          </a:ln>
                          <a:solidFill>
                            <a:srgbClr val="FFFF00"/>
                          </a:solidFill>
                          <a:effectLst/>
                          <a:latin typeface="Arial" charset="0"/>
                          <a:hlinkClick r:id="rId14" action="ppaction://hlinksldjump"/>
                        </a:rPr>
                        <a:t>400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Arial" charset="0"/>
                          <a:hlinkClick r:id="rId15" action="ppaction://hlinksldjump"/>
                        </a:rPr>
                        <a:t>$400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rgbClr val="996600"/>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r>
              <a:tr h="1241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Arial" charset="0"/>
                          <a:hlinkClick r:id="rId16" action="ppaction://hlinksldjump"/>
                        </a:rPr>
                        <a:t>$600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rgbClr val="996600"/>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17" action="ppaction://hlinksldjump"/>
                        </a:rPr>
                        <a:t>$</a:t>
                      </a:r>
                      <a:r>
                        <a:rPr kumimoji="0" lang="en-US" sz="2800" b="1" i="0" u="none" strike="noStrike" cap="none" normalizeH="0" baseline="0" dirty="0" smtClean="0">
                          <a:ln>
                            <a:noFill/>
                          </a:ln>
                          <a:solidFill>
                            <a:srgbClr val="FFFF00"/>
                          </a:solidFill>
                          <a:effectLst/>
                          <a:latin typeface="Arial" charset="0"/>
                          <a:hlinkClick r:id="rId17" action="ppaction://hlinksldjump"/>
                        </a:rPr>
                        <a:t>600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Arial" charset="0"/>
                          <a:hlinkClick r:id="rId18" action="ppaction://hlinksldjump"/>
                        </a:rPr>
                        <a:t>$600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19" action="ppaction://hlinksldjump"/>
                        </a:rPr>
                        <a:t>$</a:t>
                      </a:r>
                      <a:r>
                        <a:rPr kumimoji="0" lang="en-US" sz="2800" b="1" i="0" u="none" strike="noStrike" cap="none" normalizeH="0" baseline="0" dirty="0" smtClean="0">
                          <a:ln>
                            <a:noFill/>
                          </a:ln>
                          <a:solidFill>
                            <a:srgbClr val="FFFF00"/>
                          </a:solidFill>
                          <a:effectLst/>
                          <a:latin typeface="Arial" charset="0"/>
                          <a:hlinkClick r:id="rId19" action="ppaction://hlinksldjump"/>
                        </a:rPr>
                        <a:t>600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20" action="ppaction://hlinksldjump"/>
                        </a:rPr>
                        <a:t>$</a:t>
                      </a:r>
                      <a:r>
                        <a:rPr kumimoji="0" lang="en-US" sz="2800" b="1" i="0" u="none" strike="noStrike" cap="none" normalizeH="0" baseline="0" dirty="0" smtClean="0">
                          <a:ln>
                            <a:noFill/>
                          </a:ln>
                          <a:solidFill>
                            <a:srgbClr val="FFFF00"/>
                          </a:solidFill>
                          <a:effectLst/>
                          <a:latin typeface="Arial" charset="0"/>
                          <a:hlinkClick r:id="rId20" action="ppaction://hlinksldjump"/>
                        </a:rPr>
                        <a:t>600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21" action="ppaction://hlinksldjump"/>
                        </a:rPr>
                        <a:t>$</a:t>
                      </a:r>
                      <a:r>
                        <a:rPr kumimoji="0" lang="en-US" sz="2800" b="1" i="0" u="none" strike="noStrike" cap="none" normalizeH="0" baseline="0" dirty="0" smtClean="0">
                          <a:ln>
                            <a:noFill/>
                          </a:ln>
                          <a:solidFill>
                            <a:srgbClr val="FFFF00"/>
                          </a:solidFill>
                          <a:effectLst/>
                          <a:latin typeface="Arial" charset="0"/>
                          <a:hlinkClick r:id="rId21" action="ppaction://hlinksldjump"/>
                        </a:rPr>
                        <a:t>600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rgbClr val="996600"/>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r>
              <a:tr h="1187450">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Arial" charset="0"/>
                          <a:hlinkClick r:id="rId22" action="ppaction://hlinksldjump"/>
                        </a:rPr>
                        <a:t>$800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rgbClr val="996600"/>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23" action="ppaction://hlinksldjump"/>
                        </a:rPr>
                        <a:t>$</a:t>
                      </a:r>
                      <a:r>
                        <a:rPr kumimoji="0" lang="en-US" sz="2800" b="1" i="0" u="none" strike="noStrike" cap="none" normalizeH="0" baseline="0" dirty="0" smtClean="0">
                          <a:ln>
                            <a:noFill/>
                          </a:ln>
                          <a:solidFill>
                            <a:srgbClr val="FFFF00"/>
                          </a:solidFill>
                          <a:effectLst/>
                          <a:latin typeface="Arial" charset="0"/>
                          <a:hlinkClick r:id="rId23" action="ppaction://hlinksldjump"/>
                        </a:rPr>
                        <a:t>800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Arial" charset="0"/>
                          <a:hlinkClick r:id="rId24" action="ppaction://hlinksldjump"/>
                        </a:rPr>
                        <a:t>$800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25" action="ppaction://hlinksldjump"/>
                        </a:rPr>
                        <a:t>$</a:t>
                      </a:r>
                      <a:r>
                        <a:rPr kumimoji="0" lang="en-US" sz="2800" b="1" i="0" u="none" strike="noStrike" cap="none" normalizeH="0" baseline="0" dirty="0" smtClean="0">
                          <a:ln>
                            <a:noFill/>
                          </a:ln>
                          <a:solidFill>
                            <a:srgbClr val="FFFF00"/>
                          </a:solidFill>
                          <a:effectLst/>
                          <a:latin typeface="Arial" charset="0"/>
                          <a:hlinkClick r:id="rId25" action="ppaction://hlinksldjump"/>
                        </a:rPr>
                        <a:t>800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26" action="ppaction://hlinksldjump"/>
                        </a:rPr>
                        <a:t>$</a:t>
                      </a:r>
                      <a:r>
                        <a:rPr kumimoji="0" lang="en-US" sz="2800" b="1" i="0" u="none" strike="noStrike" cap="none" normalizeH="0" baseline="0" dirty="0" smtClean="0">
                          <a:ln>
                            <a:noFill/>
                          </a:ln>
                          <a:solidFill>
                            <a:srgbClr val="FFFF00"/>
                          </a:solidFill>
                          <a:effectLst/>
                          <a:latin typeface="Arial" charset="0"/>
                          <a:hlinkClick r:id="rId26" action="ppaction://hlinksldjump"/>
                        </a:rPr>
                        <a:t>800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27" action="ppaction://hlinksldjump"/>
                        </a:rPr>
                        <a:t>$</a:t>
                      </a:r>
                      <a:r>
                        <a:rPr kumimoji="0" lang="en-US" sz="2800" b="1" i="0" u="none" strike="noStrike" cap="none" normalizeH="0" baseline="0" dirty="0" smtClean="0">
                          <a:ln>
                            <a:noFill/>
                          </a:ln>
                          <a:solidFill>
                            <a:srgbClr val="FFFF00"/>
                          </a:solidFill>
                          <a:effectLst/>
                          <a:latin typeface="Arial" charset="0"/>
                          <a:hlinkClick r:id="rId27" action="ppaction://hlinksldjump"/>
                        </a:rPr>
                        <a:t>800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rgbClr val="996600"/>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r>
              <a:tr h="1084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28" action="ppaction://hlinksldjump"/>
                        </a:rPr>
                        <a:t>$</a:t>
                      </a:r>
                      <a:r>
                        <a:rPr kumimoji="0" lang="en-US" sz="2800" b="1" i="0" u="none" strike="noStrike" cap="none" normalizeH="0" baseline="0" dirty="0" smtClean="0">
                          <a:ln>
                            <a:noFill/>
                          </a:ln>
                          <a:solidFill>
                            <a:srgbClr val="FFFF00"/>
                          </a:solidFill>
                          <a:effectLst/>
                          <a:latin typeface="Arial" charset="0"/>
                          <a:hlinkClick r:id="rId28" action="ppaction://hlinksldjump"/>
                        </a:rPr>
                        <a:t>1000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rgbClr val="996600"/>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rgbClr val="996600"/>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Arial" charset="0"/>
                          <a:hlinkClick r:id="rId29" action="ppaction://hlinksldjump"/>
                        </a:rPr>
                        <a:t>$1000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rgbClr val="996600"/>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30" action="ppaction://hlinksldjump"/>
                        </a:rPr>
                        <a:t>$</a:t>
                      </a:r>
                      <a:r>
                        <a:rPr kumimoji="0" lang="en-US" sz="2800" b="1" i="0" u="none" strike="noStrike" cap="none" normalizeH="0" baseline="0" dirty="0" smtClean="0">
                          <a:ln>
                            <a:noFill/>
                          </a:ln>
                          <a:solidFill>
                            <a:srgbClr val="FFFF00"/>
                          </a:solidFill>
                          <a:effectLst/>
                          <a:latin typeface="Arial" charset="0"/>
                          <a:hlinkClick r:id="rId30" action="ppaction://hlinksldjump"/>
                        </a:rPr>
                        <a:t>1000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rgbClr val="996600"/>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31" action="ppaction://hlinksldjump"/>
                        </a:rPr>
                        <a:t>$</a:t>
                      </a:r>
                      <a:r>
                        <a:rPr kumimoji="0" lang="en-US" sz="2800" b="1" i="0" u="none" strike="noStrike" cap="none" normalizeH="0" baseline="0" dirty="0" smtClean="0">
                          <a:ln>
                            <a:noFill/>
                          </a:ln>
                          <a:solidFill>
                            <a:srgbClr val="FFFF00"/>
                          </a:solidFill>
                          <a:effectLst/>
                          <a:latin typeface="Arial" charset="0"/>
                          <a:hlinkClick r:id="rId31" action="ppaction://hlinksldjump"/>
                        </a:rPr>
                        <a:t>1000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rgbClr val="996600"/>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32" action="ppaction://hlinksldjump"/>
                        </a:rPr>
                        <a:t>$</a:t>
                      </a:r>
                      <a:r>
                        <a:rPr kumimoji="0" lang="en-US" sz="2800" b="1" i="0" u="none" strike="noStrike" cap="none" normalizeH="0" baseline="0" dirty="0" smtClean="0">
                          <a:ln>
                            <a:noFill/>
                          </a:ln>
                          <a:solidFill>
                            <a:srgbClr val="FFFF00"/>
                          </a:solidFill>
                          <a:effectLst/>
                          <a:latin typeface="Arial" charset="0"/>
                          <a:hlinkClick r:id="rId32" action="ppaction://hlinksldjump"/>
                        </a:rPr>
                        <a:t>1000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rgbClr val="996600"/>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33" action="ppaction://hlinksldjump"/>
                        </a:rPr>
                        <a:t>$</a:t>
                      </a:r>
                      <a:r>
                        <a:rPr kumimoji="0" lang="en-US" sz="2800" b="1" i="0" u="none" strike="noStrike" cap="none" normalizeH="0" baseline="0" dirty="0" smtClean="0">
                          <a:ln>
                            <a:noFill/>
                          </a:ln>
                          <a:solidFill>
                            <a:srgbClr val="FFFF00"/>
                          </a:solidFill>
                          <a:effectLst/>
                          <a:latin typeface="Arial" charset="0"/>
                          <a:hlinkClick r:id="rId33" action="ppaction://hlinksldjump"/>
                        </a:rPr>
                        <a:t>1000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rgbClr val="996600"/>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rgbClr val="996600"/>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35557"/>
                                        </p:tgtEl>
                                        <p:attrNameLst>
                                          <p:attrName>style.visibility</p:attrName>
                                        </p:attrNameLst>
                                      </p:cBhvr>
                                      <p:to>
                                        <p:strVal val="visible"/>
                                      </p:to>
                                    </p:set>
                                    <p:anim calcmode="lin" valueType="num">
                                      <p:cBhvr>
                                        <p:cTn id="7" dur="1000" fill="hold"/>
                                        <p:tgtEl>
                                          <p:spTgt spid="135557"/>
                                        </p:tgtEl>
                                        <p:attrNameLst>
                                          <p:attrName>ppt_w</p:attrName>
                                        </p:attrNameLst>
                                      </p:cBhvr>
                                      <p:tavLst>
                                        <p:tav tm="0">
                                          <p:val>
                                            <p:fltVal val="0"/>
                                          </p:val>
                                        </p:tav>
                                        <p:tav tm="100000">
                                          <p:val>
                                            <p:strVal val="#ppt_w"/>
                                          </p:val>
                                        </p:tav>
                                      </p:tavLst>
                                    </p:anim>
                                    <p:anim calcmode="lin" valueType="num">
                                      <p:cBhvr>
                                        <p:cTn id="8" dur="1000" fill="hold"/>
                                        <p:tgtEl>
                                          <p:spTgt spid="135557"/>
                                        </p:tgtEl>
                                        <p:attrNameLst>
                                          <p:attrName>ppt_h</p:attrName>
                                        </p:attrNameLst>
                                      </p:cBhvr>
                                      <p:tavLst>
                                        <p:tav tm="0">
                                          <p:val>
                                            <p:fltVal val="0"/>
                                          </p:val>
                                        </p:tav>
                                        <p:tav tm="100000">
                                          <p:val>
                                            <p:strVal val="#ppt_h"/>
                                          </p:val>
                                        </p:tav>
                                      </p:tavLst>
                                    </p:anim>
                                    <p:anim calcmode="lin" valueType="num">
                                      <p:cBhvr>
                                        <p:cTn id="9" dur="1000" fill="hold"/>
                                        <p:tgtEl>
                                          <p:spTgt spid="13555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555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tegories.wav"/>
                                        </p:tgtEl>
                                      </p:cMediaNode>
                                    </p:audio>
                                  </p:subTnLst>
                                </p:cTn>
                              </p:par>
                            </p:childTnLst>
                          </p:cTn>
                        </p:par>
                        <p:par>
                          <p:cTn id="11" fill="hold">
                            <p:stCondLst>
                              <p:cond delay="1000"/>
                            </p:stCondLst>
                            <p:childTnLst>
                              <p:par>
                                <p:cTn id="12" presetID="18" presetClass="entr" presetSubtype="6" fill="hold" nodeType="afterEffect">
                                  <p:stCondLst>
                                    <p:cond delay="5000"/>
                                  </p:stCondLst>
                                  <p:childTnLst>
                                    <p:set>
                                      <p:cBhvr>
                                        <p:cTn id="13" dur="1" fill="hold">
                                          <p:stCondLst>
                                            <p:cond delay="0"/>
                                          </p:stCondLst>
                                        </p:cTn>
                                        <p:tgtEl>
                                          <p:spTgt spid="135595"/>
                                        </p:tgtEl>
                                        <p:attrNameLst>
                                          <p:attrName>style.visibility</p:attrName>
                                        </p:attrNameLst>
                                      </p:cBhvr>
                                      <p:to>
                                        <p:strVal val="visible"/>
                                      </p:to>
                                    </p:set>
                                    <p:animEffect transition="in" filter="strips(downRight)">
                                      <p:cBhvr>
                                        <p:cTn id="14" dur="500"/>
                                        <p:tgtEl>
                                          <p:spTgt spid="135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$800</a:t>
            </a:r>
          </a:p>
        </p:txBody>
      </p:sp>
      <p:sp>
        <p:nvSpPr>
          <p:cNvPr id="57347" name="Text Box 3"/>
          <p:cNvSpPr txBox="1">
            <a:spLocks noChangeArrowheads="1"/>
          </p:cNvSpPr>
          <p:nvPr/>
        </p:nvSpPr>
        <p:spPr bwMode="auto">
          <a:xfrm>
            <a:off x="914400" y="3733800"/>
            <a:ext cx="7391400" cy="1077913"/>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Reaching with an arm, leg, stick or other object. Throwing lines or objects.</a:t>
            </a:r>
          </a:p>
        </p:txBody>
      </p:sp>
      <p:sp>
        <p:nvSpPr>
          <p:cNvPr id="33796" name="Text Box 4"/>
          <p:cNvSpPr txBox="1">
            <a:spLocks noChangeArrowheads="1"/>
          </p:cNvSpPr>
          <p:nvPr/>
        </p:nvSpPr>
        <p:spPr bwMode="auto">
          <a:xfrm>
            <a:off x="838200" y="1371600"/>
            <a:ext cx="7543800" cy="2308225"/>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Swimming rescues are dangerous. Explain 2 other water rescue methods.</a:t>
            </a:r>
          </a:p>
        </p:txBody>
      </p:sp>
      <p:pic>
        <p:nvPicPr>
          <p:cNvPr id="33797"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slide(fromBottom)">
                                      <p:cBhvr>
                                        <p:cTn id="7" dur="5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$1000</a:t>
            </a:r>
          </a:p>
        </p:txBody>
      </p:sp>
      <p:sp>
        <p:nvSpPr>
          <p:cNvPr id="59395" name="Text Box 3"/>
          <p:cNvSpPr txBox="1">
            <a:spLocks noChangeArrowheads="1"/>
          </p:cNvSpPr>
          <p:nvPr/>
        </p:nvSpPr>
        <p:spPr bwMode="auto">
          <a:xfrm>
            <a:off x="990600" y="2971800"/>
            <a:ext cx="7391400" cy="3046413"/>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Earn a total of 21 merit badges of which 11 are required. While a Life Scout actively serve for 6 months in a position of responsibility. While a Life Scout, plan, develop, and give leadership to others in a service project.</a:t>
            </a:r>
          </a:p>
        </p:txBody>
      </p:sp>
      <p:sp>
        <p:nvSpPr>
          <p:cNvPr id="34820" name="Text Box 4"/>
          <p:cNvSpPr txBox="1">
            <a:spLocks noChangeArrowheads="1"/>
          </p:cNvSpPr>
          <p:nvPr/>
        </p:nvSpPr>
        <p:spPr bwMode="auto">
          <a:xfrm>
            <a:off x="838200" y="12954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What are the requirements for the Rank of Eagle Scout?</a:t>
            </a:r>
          </a:p>
        </p:txBody>
      </p:sp>
      <p:pic>
        <p:nvPicPr>
          <p:cNvPr id="34821"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slide(fromBottom)">
                                      <p:cBhvr>
                                        <p:cTn id="7" dur="5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$200</a:t>
            </a:r>
          </a:p>
        </p:txBody>
      </p:sp>
      <p:sp>
        <p:nvSpPr>
          <p:cNvPr id="35843" name="Text Box 4"/>
          <p:cNvSpPr txBox="1">
            <a:spLocks noChangeArrowheads="1"/>
          </p:cNvSpPr>
          <p:nvPr/>
        </p:nvSpPr>
        <p:spPr bwMode="auto">
          <a:xfrm>
            <a:off x="838200" y="16764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Demonstrate how to tie a  bow line knot.</a:t>
            </a:r>
          </a:p>
        </p:txBody>
      </p:sp>
      <p:pic>
        <p:nvPicPr>
          <p:cNvPr id="35844"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pic>
        <p:nvPicPr>
          <p:cNvPr id="33798" name="Picture 6"/>
          <p:cNvPicPr>
            <a:picLocks noChangeAspect="1" noChangeArrowheads="1"/>
          </p:cNvPicPr>
          <p:nvPr/>
        </p:nvPicPr>
        <p:blipFill>
          <a:blip r:embed="rId5" cstate="print"/>
          <a:srcRect/>
          <a:stretch>
            <a:fillRect/>
          </a:stretch>
        </p:blipFill>
        <p:spPr bwMode="auto">
          <a:xfrm>
            <a:off x="2438400" y="3352800"/>
            <a:ext cx="426720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slide(fromBottom)">
                                      <p:cBhvr>
                                        <p:cTn id="7" dur="5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$400</a:t>
            </a:r>
          </a:p>
        </p:txBody>
      </p:sp>
      <p:sp>
        <p:nvSpPr>
          <p:cNvPr id="36867" name="Text Box 4"/>
          <p:cNvSpPr txBox="1">
            <a:spLocks noChangeArrowheads="1"/>
          </p:cNvSpPr>
          <p:nvPr/>
        </p:nvSpPr>
        <p:spPr bwMode="auto">
          <a:xfrm>
            <a:off x="838200" y="18288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Demonstrate how to tie a sheet bend knot.</a:t>
            </a:r>
          </a:p>
        </p:txBody>
      </p:sp>
      <p:pic>
        <p:nvPicPr>
          <p:cNvPr id="36868"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pic>
        <p:nvPicPr>
          <p:cNvPr id="34822" name="Picture 6"/>
          <p:cNvPicPr>
            <a:picLocks noChangeAspect="1" noChangeArrowheads="1"/>
          </p:cNvPicPr>
          <p:nvPr/>
        </p:nvPicPr>
        <p:blipFill>
          <a:blip r:embed="rId5" cstate="print"/>
          <a:srcRect l="10001" t="11600" r="16400" b="22267"/>
          <a:stretch>
            <a:fillRect/>
          </a:stretch>
        </p:blipFill>
        <p:spPr bwMode="auto">
          <a:xfrm>
            <a:off x="2819400" y="3505200"/>
            <a:ext cx="350520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slide(fromBottom)">
                                      <p:cBhvr>
                                        <p:cTn id="7"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$600</a:t>
            </a:r>
          </a:p>
        </p:txBody>
      </p:sp>
      <p:sp>
        <p:nvSpPr>
          <p:cNvPr id="37891" name="Text Box 4"/>
          <p:cNvSpPr txBox="1">
            <a:spLocks noChangeArrowheads="1"/>
          </p:cNvSpPr>
          <p:nvPr/>
        </p:nvSpPr>
        <p:spPr bwMode="auto">
          <a:xfrm>
            <a:off x="838200" y="16002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Demonstrate how to tie a timber hitch.</a:t>
            </a:r>
          </a:p>
        </p:txBody>
      </p:sp>
      <p:pic>
        <p:nvPicPr>
          <p:cNvPr id="37892"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pic>
        <p:nvPicPr>
          <p:cNvPr id="35846" name="Picture 6"/>
          <p:cNvPicPr>
            <a:picLocks noChangeAspect="1" noChangeArrowheads="1"/>
          </p:cNvPicPr>
          <p:nvPr/>
        </p:nvPicPr>
        <p:blipFill>
          <a:blip r:embed="rId5" cstate="print"/>
          <a:srcRect/>
          <a:stretch>
            <a:fillRect/>
          </a:stretch>
        </p:blipFill>
        <p:spPr bwMode="auto">
          <a:xfrm>
            <a:off x="2743200" y="3276600"/>
            <a:ext cx="3629025" cy="2809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slide(fromBottom)">
                                      <p:cBhvr>
                                        <p:cTn id="7"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$800</a:t>
            </a:r>
          </a:p>
        </p:txBody>
      </p:sp>
      <p:sp>
        <p:nvSpPr>
          <p:cNvPr id="67587" name="Text Box 3"/>
          <p:cNvSpPr txBox="1">
            <a:spLocks noChangeArrowheads="1"/>
          </p:cNvSpPr>
          <p:nvPr/>
        </p:nvSpPr>
        <p:spPr bwMode="auto">
          <a:xfrm>
            <a:off x="990600" y="1524000"/>
            <a:ext cx="7391400" cy="1077913"/>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Often called the rescue knot, it is a non-slipping knot that is easily untied.</a:t>
            </a:r>
          </a:p>
        </p:txBody>
      </p:sp>
      <p:sp>
        <p:nvSpPr>
          <p:cNvPr id="38916" name="Text Box 4"/>
          <p:cNvSpPr txBox="1">
            <a:spLocks noChangeArrowheads="1"/>
          </p:cNvSpPr>
          <p:nvPr/>
        </p:nvSpPr>
        <p:spPr bwMode="auto">
          <a:xfrm>
            <a:off x="838200" y="27432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What is the purpose of the bow line knot?</a:t>
            </a:r>
          </a:p>
        </p:txBody>
      </p:sp>
      <p:pic>
        <p:nvPicPr>
          <p:cNvPr id="38917"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slide(fromTop)">
                                      <p:cBhvr>
                                        <p:cTn id="7"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$1000</a:t>
            </a:r>
          </a:p>
        </p:txBody>
      </p:sp>
      <p:sp>
        <p:nvSpPr>
          <p:cNvPr id="69635" name="Text Box 3"/>
          <p:cNvSpPr txBox="1">
            <a:spLocks noChangeArrowheads="1"/>
          </p:cNvSpPr>
          <p:nvPr/>
        </p:nvSpPr>
        <p:spPr bwMode="auto">
          <a:xfrm>
            <a:off x="990600" y="1524000"/>
            <a:ext cx="7391400" cy="1077913"/>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To tie two ropes of different diameters together.</a:t>
            </a:r>
          </a:p>
        </p:txBody>
      </p:sp>
      <p:sp>
        <p:nvSpPr>
          <p:cNvPr id="39940" name="Text Box 4"/>
          <p:cNvSpPr txBox="1">
            <a:spLocks noChangeArrowheads="1"/>
          </p:cNvSpPr>
          <p:nvPr/>
        </p:nvSpPr>
        <p:spPr bwMode="auto">
          <a:xfrm>
            <a:off x="838200" y="27432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What is the purpose of the sheet bend knot?</a:t>
            </a:r>
          </a:p>
        </p:txBody>
      </p:sp>
      <p:pic>
        <p:nvPicPr>
          <p:cNvPr id="39941"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slide(fromTop)">
                                      <p:cBhvr>
                                        <p:cTn id="7" dur="5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$400</a:t>
            </a:r>
          </a:p>
        </p:txBody>
      </p:sp>
      <p:sp>
        <p:nvSpPr>
          <p:cNvPr id="73731" name="Text Box 3"/>
          <p:cNvSpPr txBox="1">
            <a:spLocks noChangeArrowheads="1"/>
          </p:cNvSpPr>
          <p:nvPr/>
        </p:nvSpPr>
        <p:spPr bwMode="auto">
          <a:xfrm>
            <a:off x="990600" y="1524000"/>
            <a:ext cx="7391400" cy="1077913"/>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Closed fractures do not cut through the skin while open fractures do pierce the skin.</a:t>
            </a:r>
          </a:p>
        </p:txBody>
      </p:sp>
      <p:sp>
        <p:nvSpPr>
          <p:cNvPr id="40964" name="Text Box 4"/>
          <p:cNvSpPr txBox="1">
            <a:spLocks noChangeArrowheads="1"/>
          </p:cNvSpPr>
          <p:nvPr/>
        </p:nvSpPr>
        <p:spPr bwMode="auto">
          <a:xfrm>
            <a:off x="838200" y="2743200"/>
            <a:ext cx="7543800" cy="3046413"/>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Explain the difference between a closed (simple) fracture and an open (compound) fracture.</a:t>
            </a:r>
          </a:p>
        </p:txBody>
      </p:sp>
      <p:pic>
        <p:nvPicPr>
          <p:cNvPr id="40965"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slide(fromTop)">
                                      <p:cBhvr>
                                        <p:cTn id="7" dur="500"/>
                                        <p:tgtEl>
                                          <p:spTgt spid="7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$800</a:t>
            </a:r>
          </a:p>
        </p:txBody>
      </p:sp>
      <p:sp>
        <p:nvSpPr>
          <p:cNvPr id="75779" name="Text Box 3"/>
          <p:cNvSpPr txBox="1">
            <a:spLocks noChangeArrowheads="1"/>
          </p:cNvSpPr>
          <p:nvPr/>
        </p:nvSpPr>
        <p:spPr bwMode="auto">
          <a:xfrm>
            <a:off x="457200" y="2667000"/>
            <a:ext cx="8305800" cy="2062163"/>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Scrub the bite with soap and water to remove saliva. Cover the wound with a sterile bandage and get the victim to a doctor. Do not try to catch the animal.</a:t>
            </a:r>
          </a:p>
        </p:txBody>
      </p:sp>
      <p:sp>
        <p:nvSpPr>
          <p:cNvPr id="41988" name="Text Box 4"/>
          <p:cNvSpPr txBox="1">
            <a:spLocks noChangeArrowheads="1"/>
          </p:cNvSpPr>
          <p:nvPr/>
        </p:nvSpPr>
        <p:spPr bwMode="auto">
          <a:xfrm>
            <a:off x="0" y="1447800"/>
            <a:ext cx="9144000" cy="830263"/>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Explain first aid for animal bites.</a:t>
            </a:r>
          </a:p>
        </p:txBody>
      </p:sp>
      <p:pic>
        <p:nvPicPr>
          <p:cNvPr id="41989"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slide(fromBottom)">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$1200</a:t>
            </a:r>
          </a:p>
        </p:txBody>
      </p:sp>
      <p:sp>
        <p:nvSpPr>
          <p:cNvPr id="77827" name="Text Box 3"/>
          <p:cNvSpPr txBox="1">
            <a:spLocks noChangeArrowheads="1"/>
          </p:cNvSpPr>
          <p:nvPr/>
        </p:nvSpPr>
        <p:spPr bwMode="auto">
          <a:xfrm>
            <a:off x="228600" y="2743200"/>
            <a:ext cx="8686800" cy="3046413"/>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There is an abnormal shape or position of a bone or joint. There is swelling or a bluish color at the facture site. The victim might have hear or felt a bone snap. The victim feels pain when you press on the skin over the fracture. The victim might not be able to move the injured limb.</a:t>
            </a:r>
          </a:p>
        </p:txBody>
      </p:sp>
      <p:sp>
        <p:nvSpPr>
          <p:cNvPr id="43012" name="Text Box 4"/>
          <p:cNvSpPr txBox="1">
            <a:spLocks noChangeArrowheads="1"/>
          </p:cNvSpPr>
          <p:nvPr/>
        </p:nvSpPr>
        <p:spPr bwMode="auto">
          <a:xfrm>
            <a:off x="838200" y="11430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What are four symptoms of a broken bone?</a:t>
            </a:r>
          </a:p>
        </p:txBody>
      </p:sp>
      <p:pic>
        <p:nvPicPr>
          <p:cNvPr id="43013"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912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slide(fromBottom)">
                                      <p:cBhvr>
                                        <p:cTn id="7" dur="500"/>
                                        <p:tgtEl>
                                          <p:spTgt spid="77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 name="APPLAUSE.WAV">
            <a:hlinkClick r:id="" action="ppaction://media"/>
          </p:cNvPr>
          <p:cNvPicPr>
            <a:picLocks noRot="1" noChangeAspect="1"/>
          </p:cNvPicPr>
          <p:nvPr>
            <a:wavAudioFile r:embed="rId1" name="APPLAUSE.WAV"/>
          </p:nvPr>
        </p:nvPicPr>
        <p:blipFill>
          <a:blip r:embed="rId5" cstate="print"/>
          <a:srcRect/>
          <a:stretch>
            <a:fillRect/>
          </a:stretch>
        </p:blipFill>
        <p:spPr bwMode="auto">
          <a:xfrm>
            <a:off x="8610600" y="6324600"/>
            <a:ext cx="304800" cy="304800"/>
          </a:xfrm>
          <a:prstGeom prst="rect">
            <a:avLst/>
          </a:prstGeom>
          <a:noFill/>
          <a:ln w="9525">
            <a:noFill/>
            <a:miter lim="800000"/>
            <a:headEnd/>
            <a:tailEnd/>
          </a:ln>
        </p:spPr>
      </p:pic>
      <p:graphicFrame>
        <p:nvGraphicFramePr>
          <p:cNvPr id="6520" name="Group 376"/>
          <p:cNvGraphicFramePr>
            <a:graphicFrameLocks noGrp="1"/>
          </p:cNvGraphicFramePr>
          <p:nvPr>
            <p:ph type="tbl" idx="1"/>
          </p:nvPr>
        </p:nvGraphicFramePr>
        <p:xfrm>
          <a:off x="228600" y="0"/>
          <a:ext cx="8686800" cy="762000"/>
        </p:xfrm>
        <a:graphic>
          <a:graphicData uri="http://schemas.openxmlformats.org/drawingml/2006/table">
            <a:tbl>
              <a:tblPr/>
              <a:tblGrid>
                <a:gridCol w="1447800"/>
                <a:gridCol w="1447800"/>
                <a:gridCol w="1447800"/>
                <a:gridCol w="1447800"/>
                <a:gridCol w="1447800"/>
                <a:gridCol w="1447800"/>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First Aid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1</a:t>
                      </a:r>
                      <a:r>
                        <a:rPr kumimoji="0" lang="en-US" sz="1800" b="1" i="0" u="none" strike="noStrike" cap="none" normalizeH="0" baseline="30000" dirty="0" smtClean="0">
                          <a:ln>
                            <a:noFill/>
                          </a:ln>
                          <a:solidFill>
                            <a:schemeClr val="bg1"/>
                          </a:solidFill>
                          <a:effectLst/>
                          <a:latin typeface="Arial" charset="0"/>
                        </a:rPr>
                        <a:t>st</a:t>
                      </a:r>
                      <a:r>
                        <a:rPr kumimoji="0" lang="en-US" sz="1800" b="1" i="0" u="none" strike="noStrike" cap="none" normalizeH="0" baseline="0" dirty="0" smtClean="0">
                          <a:ln>
                            <a:noFill/>
                          </a:ln>
                          <a:solidFill>
                            <a:schemeClr val="bg1"/>
                          </a:solidFill>
                          <a:effectLst/>
                          <a:latin typeface="Arial" charset="0"/>
                        </a:rPr>
                        <a:t> Class</a:t>
                      </a:r>
                    </a:p>
                  </a:txBody>
                  <a:tcPr anchor="ctr" anchorCtr="1" horzOverflow="overflow">
                    <a:lnL w="76200" cap="flat" cmpd="sng" algn="ctr">
                      <a:solidFill>
                        <a:srgbClr val="996600"/>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rgbClr val="996600"/>
                      </a:solidFill>
                      <a:prstDash val="solid"/>
                      <a:round/>
                      <a:headEnd type="none" w="med" len="med"/>
                      <a:tailEnd type="none" w="med" len="med"/>
                    </a:lnT>
                    <a:lnB w="76200" cap="flat" cmpd="sng" algn="ctr">
                      <a:solidFill>
                        <a:srgbClr val="996600"/>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Wilderness Survival </a:t>
                      </a: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rgbClr val="996600"/>
                      </a:solidFill>
                      <a:prstDash val="solid"/>
                      <a:round/>
                      <a:headEnd type="none" w="med" len="med"/>
                      <a:tailEnd type="none" w="med" len="med"/>
                    </a:lnT>
                    <a:lnB w="76200" cap="flat" cmpd="sng" algn="ctr">
                      <a:solidFill>
                        <a:srgbClr val="996600"/>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Camping &amp; Cooking</a:t>
                      </a: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rgbClr val="996600"/>
                      </a:solidFill>
                      <a:prstDash val="solid"/>
                      <a:round/>
                      <a:headEnd type="none" w="med" len="med"/>
                      <a:tailEnd type="none" w="med" len="med"/>
                    </a:lnT>
                    <a:lnB w="76200" cap="flat" cmpd="sng" algn="ctr">
                      <a:solidFill>
                        <a:srgbClr val="996600"/>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Maps and Compass</a:t>
                      </a: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rgbClr val="996600"/>
                      </a:solidFill>
                      <a:prstDash val="solid"/>
                      <a:round/>
                      <a:headEnd type="none" w="med" len="med"/>
                      <a:tailEnd type="none" w="med" len="med"/>
                    </a:lnT>
                    <a:lnB w="76200" cap="flat" cmpd="sng" algn="ctr">
                      <a:solidFill>
                        <a:srgbClr val="996600"/>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Scouting Basics 2</a:t>
                      </a: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rgbClr val="996600"/>
                      </a:solidFill>
                      <a:prstDash val="solid"/>
                      <a:round/>
                      <a:headEnd type="none" w="med" len="med"/>
                      <a:tailEnd type="none" w="med" len="med"/>
                    </a:lnT>
                    <a:lnB w="76200" cap="flat" cmpd="sng" algn="ctr">
                      <a:solidFill>
                        <a:srgbClr val="996600"/>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LNT</a:t>
                      </a:r>
                    </a:p>
                  </a:txBody>
                  <a:tcPr anchor="ctr" anchorCtr="1" horzOverflow="overflow">
                    <a:lnL w="76200" cap="flat" cmpd="sng" algn="ctr">
                      <a:solidFill>
                        <a:schemeClr val="tx1"/>
                      </a:solidFill>
                      <a:prstDash val="solid"/>
                      <a:round/>
                      <a:headEnd type="none" w="med" len="med"/>
                      <a:tailEnd type="none" w="med" len="med"/>
                    </a:lnL>
                    <a:lnR w="76200" cap="flat" cmpd="sng" algn="ctr">
                      <a:solidFill>
                        <a:srgbClr val="996600"/>
                      </a:solidFill>
                      <a:prstDash val="solid"/>
                      <a:round/>
                      <a:headEnd type="none" w="med" len="med"/>
                      <a:tailEnd type="none" w="med" len="med"/>
                    </a:lnR>
                    <a:lnT w="76200" cap="flat" cmpd="sng" algn="ctr">
                      <a:solidFill>
                        <a:srgbClr val="996600"/>
                      </a:solidFill>
                      <a:prstDash val="solid"/>
                      <a:round/>
                      <a:headEnd type="none" w="med" len="med"/>
                      <a:tailEnd type="none" w="med" len="med"/>
                    </a:lnT>
                    <a:lnB w="76200" cap="flat" cmpd="sng" algn="ctr">
                      <a:solidFill>
                        <a:srgbClr val="996600"/>
                      </a:solidFill>
                      <a:prstDash val="solid"/>
                      <a:round/>
                      <a:headEnd type="none" w="med" len="med"/>
                      <a:tailEnd type="none" w="med" len="med"/>
                    </a:lnB>
                    <a:lnTlToBr>
                      <a:noFill/>
                    </a:lnTlToBr>
                    <a:lnBlToTr>
                      <a:noFill/>
                    </a:lnBlToTr>
                    <a:gradFill rotWithShape="0">
                      <a:gsLst>
                        <a:gs pos="0">
                          <a:srgbClr val="0066FF"/>
                        </a:gs>
                        <a:gs pos="100000">
                          <a:srgbClr val="0066FF">
                            <a:gamma/>
                            <a:shade val="46275"/>
                            <a:invGamma/>
                          </a:srgbClr>
                        </a:gs>
                      </a:gsLst>
                      <a:path path="shape">
                        <a:fillToRect l="50000" t="50000" r="50000" b="50000"/>
                      </a:path>
                    </a:gradFill>
                  </a:tcPr>
                </a:tc>
              </a:tr>
            </a:tbl>
          </a:graphicData>
        </a:graphic>
      </p:graphicFrame>
      <p:graphicFrame>
        <p:nvGraphicFramePr>
          <p:cNvPr id="6492" name="Group 348"/>
          <p:cNvGraphicFramePr>
            <a:graphicFrameLocks noGrp="1"/>
          </p:cNvGraphicFramePr>
          <p:nvPr/>
        </p:nvGraphicFramePr>
        <p:xfrm>
          <a:off x="228600" y="762000"/>
          <a:ext cx="8686800" cy="5867402"/>
        </p:xfrm>
        <a:graphic>
          <a:graphicData uri="http://schemas.openxmlformats.org/drawingml/2006/table">
            <a:tbl>
              <a:tblPr/>
              <a:tblGrid>
                <a:gridCol w="1447800"/>
                <a:gridCol w="1447800"/>
                <a:gridCol w="1447800"/>
                <a:gridCol w="1447800"/>
                <a:gridCol w="1447800"/>
                <a:gridCol w="1447800"/>
              </a:tblGrid>
              <a:tr h="1252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6" action="ppaction://hlinksldjump"/>
                        </a:rPr>
                        <a:t>$</a:t>
                      </a:r>
                      <a:r>
                        <a:rPr kumimoji="0" lang="en-US" sz="2800" b="1" i="0" u="none" strike="noStrike" cap="none" normalizeH="0" baseline="0" dirty="0" smtClean="0">
                          <a:ln>
                            <a:noFill/>
                          </a:ln>
                          <a:solidFill>
                            <a:srgbClr val="FFFF00"/>
                          </a:solidFill>
                          <a:effectLst/>
                          <a:latin typeface="Arial" charset="0"/>
                          <a:hlinkClick r:id="rId6" action="ppaction://hlinksldjump"/>
                        </a:rPr>
                        <a:t>400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rgbClr val="996600"/>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rgbClr val="996600"/>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7" action="ppaction://hlinksldjump"/>
                        </a:rPr>
                        <a:t>$</a:t>
                      </a:r>
                      <a:r>
                        <a:rPr kumimoji="0" lang="en-US" sz="2800" b="1" i="0" u="none" strike="noStrike" cap="none" normalizeH="0" baseline="0" dirty="0" smtClean="0">
                          <a:ln>
                            <a:noFill/>
                          </a:ln>
                          <a:solidFill>
                            <a:srgbClr val="FFFF00"/>
                          </a:solidFill>
                          <a:effectLst/>
                          <a:latin typeface="Arial" charset="0"/>
                          <a:hlinkClick r:id="rId7" action="ppaction://hlinksldjump"/>
                        </a:rPr>
                        <a:t>400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rgbClr val="996600"/>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8" action="ppaction://hlinksldjump"/>
                        </a:rPr>
                        <a:t>$</a:t>
                      </a:r>
                      <a:r>
                        <a:rPr kumimoji="0" lang="en-US" sz="2800" b="1" i="0" u="none" strike="noStrike" cap="none" normalizeH="0" baseline="0" dirty="0" smtClean="0">
                          <a:ln>
                            <a:noFill/>
                          </a:ln>
                          <a:solidFill>
                            <a:srgbClr val="FFFF00"/>
                          </a:solidFill>
                          <a:effectLst/>
                          <a:latin typeface="Arial" charset="0"/>
                          <a:hlinkClick r:id="rId8" action="ppaction://hlinksldjump"/>
                        </a:rPr>
                        <a:t>400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rgbClr val="996600"/>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9" action="ppaction://hlinksldjump"/>
                        </a:rPr>
                        <a:t>$</a:t>
                      </a:r>
                      <a:r>
                        <a:rPr kumimoji="0" lang="en-US" sz="2800" b="1" i="0" u="none" strike="noStrike" cap="none" normalizeH="0" baseline="0" dirty="0" smtClean="0">
                          <a:ln>
                            <a:noFill/>
                          </a:ln>
                          <a:solidFill>
                            <a:srgbClr val="FFFF00"/>
                          </a:solidFill>
                          <a:effectLst/>
                          <a:latin typeface="Arial" charset="0"/>
                          <a:hlinkClick r:id="rId9" action="ppaction://hlinksldjump"/>
                        </a:rPr>
                        <a:t>400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rgbClr val="996600"/>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10" action="ppaction://hlinksldjump"/>
                        </a:rPr>
                        <a:t>$</a:t>
                      </a:r>
                      <a:r>
                        <a:rPr kumimoji="0" lang="en-US" sz="2800" b="1" i="0" u="none" strike="noStrike" cap="none" normalizeH="0" baseline="0" dirty="0" smtClean="0">
                          <a:ln>
                            <a:noFill/>
                          </a:ln>
                          <a:solidFill>
                            <a:srgbClr val="FFFF00"/>
                          </a:solidFill>
                          <a:effectLst/>
                          <a:latin typeface="Arial" charset="0"/>
                          <a:hlinkClick r:id="rId10" action="ppaction://hlinksldjump"/>
                        </a:rPr>
                        <a:t>400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rgbClr val="996600"/>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11" action="ppaction://hlinksldjump"/>
                        </a:rPr>
                        <a:t>$</a:t>
                      </a:r>
                      <a:r>
                        <a:rPr kumimoji="0" lang="en-US" sz="2800" b="1" i="0" u="none" strike="noStrike" cap="none" normalizeH="0" baseline="0" dirty="0" smtClean="0">
                          <a:ln>
                            <a:noFill/>
                          </a:ln>
                          <a:solidFill>
                            <a:srgbClr val="FFFF00"/>
                          </a:solidFill>
                          <a:effectLst/>
                          <a:latin typeface="Arial" charset="0"/>
                          <a:hlinkClick r:id="rId11" action="ppaction://hlinksldjump"/>
                        </a:rPr>
                        <a:t>400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rgbClr val="996600"/>
                      </a:solidFill>
                      <a:prstDash val="solid"/>
                      <a:round/>
                      <a:headEnd type="none" w="med" len="med"/>
                      <a:tailEnd type="none" w="med" len="med"/>
                    </a:lnR>
                    <a:lnT w="76200" cap="flat" cmpd="sng" algn="ctr">
                      <a:solidFill>
                        <a:srgbClr val="996600"/>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r>
              <a:tr h="1169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12" action="ppaction://hlinksldjump"/>
                        </a:rPr>
                        <a:t>$</a:t>
                      </a:r>
                      <a:r>
                        <a:rPr kumimoji="0" lang="en-US" sz="2800" b="1" i="0" u="none" strike="noStrike" cap="none" normalizeH="0" baseline="0" dirty="0" smtClean="0">
                          <a:ln>
                            <a:noFill/>
                          </a:ln>
                          <a:solidFill>
                            <a:srgbClr val="FFFF00"/>
                          </a:solidFill>
                          <a:effectLst/>
                          <a:latin typeface="Arial" charset="0"/>
                          <a:hlinkClick r:id="rId12" action="ppaction://hlinksldjump"/>
                        </a:rPr>
                        <a:t>800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rgbClr val="996600"/>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13" action="ppaction://hlinksldjump"/>
                        </a:rPr>
                        <a:t>$</a:t>
                      </a:r>
                      <a:r>
                        <a:rPr kumimoji="0" lang="en-US" sz="2800" b="1" i="0" u="none" strike="noStrike" cap="none" normalizeH="0" baseline="0" dirty="0" smtClean="0">
                          <a:ln>
                            <a:noFill/>
                          </a:ln>
                          <a:solidFill>
                            <a:srgbClr val="FFFF00"/>
                          </a:solidFill>
                          <a:effectLst/>
                          <a:latin typeface="Arial" charset="0"/>
                          <a:hlinkClick r:id="rId13" action="ppaction://hlinksldjump"/>
                        </a:rPr>
                        <a:t>800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14" action="ppaction://hlinksldjump"/>
                        </a:rPr>
                        <a:t>$</a:t>
                      </a:r>
                      <a:r>
                        <a:rPr kumimoji="0" lang="en-US" sz="2800" b="1" i="0" u="none" strike="noStrike" cap="none" normalizeH="0" baseline="0" dirty="0" smtClean="0">
                          <a:ln>
                            <a:noFill/>
                          </a:ln>
                          <a:solidFill>
                            <a:srgbClr val="FFFF00"/>
                          </a:solidFill>
                          <a:effectLst/>
                          <a:latin typeface="Arial" charset="0"/>
                          <a:hlinkClick r:id="rId14" action="ppaction://hlinksldjump"/>
                        </a:rPr>
                        <a:t>800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15" action="ppaction://hlinksldjump"/>
                        </a:rPr>
                        <a:t>$</a:t>
                      </a:r>
                      <a:r>
                        <a:rPr kumimoji="0" lang="en-US" sz="2800" b="1" i="0" u="none" strike="noStrike" cap="none" normalizeH="0" baseline="0" dirty="0" smtClean="0">
                          <a:ln>
                            <a:noFill/>
                          </a:ln>
                          <a:solidFill>
                            <a:srgbClr val="FFFF00"/>
                          </a:solidFill>
                          <a:effectLst/>
                          <a:latin typeface="Arial" charset="0"/>
                          <a:hlinkClick r:id="rId15" action="ppaction://hlinksldjump"/>
                        </a:rPr>
                        <a:t>800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16" action="ppaction://hlinksldjump"/>
                        </a:rPr>
                        <a:t>$</a:t>
                      </a:r>
                      <a:r>
                        <a:rPr kumimoji="0" lang="en-US" sz="2800" b="1" i="0" u="none" strike="noStrike" cap="none" normalizeH="0" baseline="0" dirty="0" smtClean="0">
                          <a:ln>
                            <a:noFill/>
                          </a:ln>
                          <a:solidFill>
                            <a:srgbClr val="FFFF00"/>
                          </a:solidFill>
                          <a:effectLst/>
                          <a:latin typeface="Arial" charset="0"/>
                          <a:hlinkClick r:id="rId16" action="ppaction://hlinksldjump"/>
                        </a:rPr>
                        <a:t>800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17" action="ppaction://hlinksldjump"/>
                        </a:rPr>
                        <a:t>$</a:t>
                      </a:r>
                      <a:r>
                        <a:rPr kumimoji="0" lang="en-US" sz="2800" b="1" i="0" u="none" strike="noStrike" cap="none" normalizeH="0" baseline="0" dirty="0" smtClean="0">
                          <a:ln>
                            <a:noFill/>
                          </a:ln>
                          <a:solidFill>
                            <a:srgbClr val="FFFF00"/>
                          </a:solidFill>
                          <a:effectLst/>
                          <a:latin typeface="Arial" charset="0"/>
                          <a:hlinkClick r:id="rId17" action="ppaction://hlinksldjump"/>
                        </a:rPr>
                        <a:t>800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rgbClr val="996600"/>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r>
              <a:tr h="1169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18" action="ppaction://hlinksldjump"/>
                        </a:rPr>
                        <a:t>$</a:t>
                      </a:r>
                      <a:r>
                        <a:rPr kumimoji="0" lang="en-US" sz="2800" b="1" i="0" u="none" strike="noStrike" cap="none" normalizeH="0" baseline="0" dirty="0" smtClean="0">
                          <a:ln>
                            <a:noFill/>
                          </a:ln>
                          <a:solidFill>
                            <a:srgbClr val="FFFF00"/>
                          </a:solidFill>
                          <a:effectLst/>
                          <a:latin typeface="Arial" charset="0"/>
                          <a:hlinkClick r:id="rId18" action="ppaction://hlinksldjump"/>
                        </a:rPr>
                        <a:t>1200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rgbClr val="996600"/>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19" action="ppaction://hlinksldjump"/>
                        </a:rPr>
                        <a:t>$</a:t>
                      </a:r>
                      <a:r>
                        <a:rPr kumimoji="0" lang="en-US" sz="2800" b="1" i="0" u="none" strike="noStrike" cap="none" normalizeH="0" baseline="0" dirty="0" smtClean="0">
                          <a:ln>
                            <a:noFill/>
                          </a:ln>
                          <a:solidFill>
                            <a:srgbClr val="FFFF00"/>
                          </a:solidFill>
                          <a:effectLst/>
                          <a:latin typeface="Arial" charset="0"/>
                          <a:hlinkClick r:id="rId19" action="ppaction://hlinksldjump"/>
                        </a:rPr>
                        <a:t>1200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20" action="ppaction://hlinksldjump"/>
                        </a:rPr>
                        <a:t>$</a:t>
                      </a:r>
                      <a:r>
                        <a:rPr kumimoji="0" lang="en-US" sz="2800" b="1" i="0" u="none" strike="noStrike" cap="none" normalizeH="0" baseline="0" dirty="0" smtClean="0">
                          <a:ln>
                            <a:noFill/>
                          </a:ln>
                          <a:solidFill>
                            <a:srgbClr val="FFFF00"/>
                          </a:solidFill>
                          <a:effectLst/>
                          <a:latin typeface="Arial" charset="0"/>
                          <a:hlinkClick r:id="rId20" action="ppaction://hlinksldjump"/>
                        </a:rPr>
                        <a:t>1200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21" action="ppaction://hlinksldjump"/>
                        </a:rPr>
                        <a:t>$</a:t>
                      </a:r>
                      <a:r>
                        <a:rPr kumimoji="0" lang="en-US" sz="2800" b="1" i="0" u="none" strike="noStrike" cap="none" normalizeH="0" baseline="0" dirty="0" smtClean="0">
                          <a:ln>
                            <a:noFill/>
                          </a:ln>
                          <a:solidFill>
                            <a:srgbClr val="FFFF00"/>
                          </a:solidFill>
                          <a:effectLst/>
                          <a:latin typeface="Arial" charset="0"/>
                          <a:hlinkClick r:id="rId21" action="ppaction://hlinksldjump"/>
                        </a:rPr>
                        <a:t>1200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22" action="ppaction://hlinksldjump"/>
                        </a:rPr>
                        <a:t>$</a:t>
                      </a:r>
                      <a:r>
                        <a:rPr kumimoji="0" lang="en-US" sz="2800" b="1" i="0" u="none" strike="noStrike" cap="none" normalizeH="0" baseline="0" dirty="0" smtClean="0">
                          <a:ln>
                            <a:noFill/>
                          </a:ln>
                          <a:solidFill>
                            <a:srgbClr val="FFFF00"/>
                          </a:solidFill>
                          <a:effectLst/>
                          <a:latin typeface="Arial" charset="0"/>
                          <a:hlinkClick r:id="rId22" action="ppaction://hlinksldjump"/>
                        </a:rPr>
                        <a:t>1200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23" action="ppaction://hlinksldjump"/>
                        </a:rPr>
                        <a:t>$</a:t>
                      </a:r>
                      <a:r>
                        <a:rPr kumimoji="0" lang="en-US" sz="2800" b="1" i="0" u="none" strike="noStrike" cap="none" normalizeH="0" baseline="0" dirty="0" smtClean="0">
                          <a:ln>
                            <a:noFill/>
                          </a:ln>
                          <a:solidFill>
                            <a:srgbClr val="FFFF00"/>
                          </a:solidFill>
                          <a:effectLst/>
                          <a:latin typeface="Arial" charset="0"/>
                          <a:hlinkClick r:id="rId23" action="ppaction://hlinksldjump"/>
                        </a:rPr>
                        <a:t>1200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rgbClr val="996600"/>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r>
              <a:tr h="1136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24" action="ppaction://hlinksldjump"/>
                        </a:rPr>
                        <a:t>$</a:t>
                      </a:r>
                      <a:r>
                        <a:rPr kumimoji="0" lang="en-US" sz="2800" b="1" i="0" u="none" strike="noStrike" cap="none" normalizeH="0" baseline="0" dirty="0" smtClean="0">
                          <a:ln>
                            <a:noFill/>
                          </a:ln>
                          <a:solidFill>
                            <a:srgbClr val="FFFF00"/>
                          </a:solidFill>
                          <a:effectLst/>
                          <a:latin typeface="Arial" charset="0"/>
                          <a:hlinkClick r:id="rId24" action="ppaction://hlinksldjump"/>
                        </a:rPr>
                        <a:t>1600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rgbClr val="996600"/>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25" action="ppaction://hlinksldjump"/>
                        </a:rPr>
                        <a:t>$</a:t>
                      </a:r>
                      <a:r>
                        <a:rPr kumimoji="0" lang="en-US" sz="2800" b="1" i="0" u="none" strike="noStrike" cap="none" normalizeH="0" baseline="0" dirty="0" smtClean="0">
                          <a:ln>
                            <a:noFill/>
                          </a:ln>
                          <a:solidFill>
                            <a:srgbClr val="FFFF00"/>
                          </a:solidFill>
                          <a:effectLst/>
                          <a:latin typeface="Arial" charset="0"/>
                          <a:hlinkClick r:id="rId25" action="ppaction://hlinksldjump"/>
                        </a:rPr>
                        <a:t>1600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26" action="ppaction://hlinksldjump"/>
                        </a:rPr>
                        <a:t>$</a:t>
                      </a:r>
                      <a:r>
                        <a:rPr kumimoji="0" lang="en-US" sz="2800" b="1" i="0" u="none" strike="noStrike" cap="none" normalizeH="0" baseline="0" dirty="0" smtClean="0">
                          <a:ln>
                            <a:noFill/>
                          </a:ln>
                          <a:solidFill>
                            <a:srgbClr val="FFFF00"/>
                          </a:solidFill>
                          <a:effectLst/>
                          <a:latin typeface="Arial" charset="0"/>
                          <a:hlinkClick r:id="rId26" action="ppaction://hlinksldjump"/>
                        </a:rPr>
                        <a:t>1600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27" action="ppaction://hlinksldjump"/>
                        </a:rPr>
                        <a:t>$</a:t>
                      </a:r>
                      <a:r>
                        <a:rPr kumimoji="0" lang="en-US" sz="2800" b="1" i="0" u="none" strike="noStrike" cap="none" normalizeH="0" baseline="0" dirty="0" smtClean="0">
                          <a:ln>
                            <a:noFill/>
                          </a:ln>
                          <a:solidFill>
                            <a:srgbClr val="FFFF00"/>
                          </a:solidFill>
                          <a:effectLst/>
                          <a:latin typeface="Arial" charset="0"/>
                          <a:hlinkClick r:id="rId27" action="ppaction://hlinksldjump"/>
                        </a:rPr>
                        <a:t>1600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28" action="ppaction://hlinksldjump"/>
                        </a:rPr>
                        <a:t>$</a:t>
                      </a:r>
                      <a:r>
                        <a:rPr kumimoji="0" lang="en-US" sz="2800" b="1" i="0" u="none" strike="noStrike" cap="none" normalizeH="0" baseline="0" dirty="0" smtClean="0">
                          <a:ln>
                            <a:noFill/>
                          </a:ln>
                          <a:solidFill>
                            <a:srgbClr val="FFFF00"/>
                          </a:solidFill>
                          <a:effectLst/>
                          <a:latin typeface="Arial" charset="0"/>
                          <a:hlinkClick r:id="rId28" action="ppaction://hlinksldjump"/>
                        </a:rPr>
                        <a:t>1600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29" action="ppaction://hlinksldjump"/>
                        </a:rPr>
                        <a:t>$</a:t>
                      </a:r>
                      <a:r>
                        <a:rPr kumimoji="0" lang="en-US" sz="2800" b="1" i="0" u="none" strike="noStrike" cap="none" normalizeH="0" baseline="0" dirty="0" smtClean="0">
                          <a:ln>
                            <a:noFill/>
                          </a:ln>
                          <a:solidFill>
                            <a:srgbClr val="FFFF00"/>
                          </a:solidFill>
                          <a:effectLst/>
                          <a:latin typeface="Arial" charset="0"/>
                          <a:hlinkClick r:id="rId29" action="ppaction://hlinksldjump"/>
                        </a:rPr>
                        <a:t>1600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rgbClr val="996600"/>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r>
              <a:tr h="1138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30" action="ppaction://hlinksldjump"/>
                        </a:rPr>
                        <a:t>$</a:t>
                      </a:r>
                      <a:r>
                        <a:rPr kumimoji="0" lang="en-US" sz="2800" b="1" i="0" u="none" strike="noStrike" cap="none" normalizeH="0" baseline="0" dirty="0" smtClean="0">
                          <a:ln>
                            <a:noFill/>
                          </a:ln>
                          <a:solidFill>
                            <a:srgbClr val="FFFF00"/>
                          </a:solidFill>
                          <a:effectLst/>
                          <a:latin typeface="Arial" charset="0"/>
                          <a:hlinkClick r:id="rId30" action="ppaction://hlinksldjump"/>
                        </a:rPr>
                        <a:t>2000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rgbClr val="996600"/>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rgbClr val="996600"/>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31" action="ppaction://hlinksldjump"/>
                        </a:rPr>
                        <a:t>$</a:t>
                      </a:r>
                      <a:r>
                        <a:rPr kumimoji="0" lang="en-US" sz="2800" b="1" i="0" u="none" strike="noStrike" cap="none" normalizeH="0" baseline="0" dirty="0" smtClean="0">
                          <a:ln>
                            <a:noFill/>
                          </a:ln>
                          <a:solidFill>
                            <a:srgbClr val="FFFF00"/>
                          </a:solidFill>
                          <a:effectLst/>
                          <a:latin typeface="Arial" charset="0"/>
                          <a:hlinkClick r:id="rId31" action="ppaction://hlinksldjump"/>
                        </a:rPr>
                        <a:t>2000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rgbClr val="996600"/>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32" action="ppaction://hlinksldjump"/>
                        </a:rPr>
                        <a:t>$</a:t>
                      </a:r>
                      <a:r>
                        <a:rPr kumimoji="0" lang="en-US" sz="2800" b="1" i="0" u="none" strike="noStrike" cap="none" normalizeH="0" baseline="0" dirty="0" smtClean="0">
                          <a:ln>
                            <a:noFill/>
                          </a:ln>
                          <a:solidFill>
                            <a:srgbClr val="FFFF00"/>
                          </a:solidFill>
                          <a:effectLst/>
                          <a:latin typeface="Arial" charset="0"/>
                          <a:hlinkClick r:id="rId32" action="ppaction://hlinksldjump"/>
                        </a:rPr>
                        <a:t>2000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rgbClr val="996600"/>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33" action="ppaction://hlinksldjump"/>
                        </a:rPr>
                        <a:t>$</a:t>
                      </a:r>
                      <a:r>
                        <a:rPr kumimoji="0" lang="en-US" sz="2800" b="1" i="0" u="none" strike="noStrike" cap="none" normalizeH="0" baseline="0" dirty="0" smtClean="0">
                          <a:ln>
                            <a:noFill/>
                          </a:ln>
                          <a:solidFill>
                            <a:srgbClr val="FFFF00"/>
                          </a:solidFill>
                          <a:effectLst/>
                          <a:latin typeface="Arial" charset="0"/>
                          <a:hlinkClick r:id="rId33" action="ppaction://hlinksldjump"/>
                        </a:rPr>
                        <a:t>2000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rgbClr val="996600"/>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34" action="ppaction://hlinksldjump"/>
                        </a:rPr>
                        <a:t>$</a:t>
                      </a:r>
                      <a:r>
                        <a:rPr kumimoji="0" lang="en-US" sz="2800" b="1" i="0" u="none" strike="noStrike" cap="none" normalizeH="0" baseline="0" dirty="0" smtClean="0">
                          <a:ln>
                            <a:noFill/>
                          </a:ln>
                          <a:solidFill>
                            <a:srgbClr val="FFFF00"/>
                          </a:solidFill>
                          <a:effectLst/>
                          <a:latin typeface="Arial" charset="0"/>
                          <a:hlinkClick r:id="rId34" action="ppaction://hlinksldjump"/>
                        </a:rPr>
                        <a:t>2000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rgbClr val="996600"/>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charset="0"/>
                          <a:hlinkClick r:id="rId35" action="ppaction://hlinksldjump"/>
                        </a:rPr>
                        <a:t>$</a:t>
                      </a:r>
                      <a:r>
                        <a:rPr kumimoji="0" lang="en-US" sz="2800" b="1" i="0" u="none" strike="noStrike" cap="none" normalizeH="0" baseline="0" dirty="0" smtClean="0">
                          <a:ln>
                            <a:noFill/>
                          </a:ln>
                          <a:solidFill>
                            <a:srgbClr val="FFFF00"/>
                          </a:solidFill>
                          <a:effectLst/>
                          <a:latin typeface="Arial" charset="0"/>
                          <a:hlinkClick r:id="rId35" action="ppaction://hlinksldjump"/>
                        </a:rPr>
                        <a:t>2000</a:t>
                      </a:r>
                      <a:endParaRPr kumimoji="0" lang="en-US" sz="2800" b="1" i="0" u="none" strike="noStrike" cap="none" normalizeH="0" baseline="0" dirty="0" smtClean="0">
                        <a:ln>
                          <a:noFill/>
                        </a:ln>
                        <a:solidFill>
                          <a:srgbClr val="FFFF00"/>
                        </a:solidFill>
                        <a:effectLst/>
                        <a:latin typeface="Arial" charset="0"/>
                      </a:endParaRPr>
                    </a:p>
                  </a:txBody>
                  <a:tcPr anchor="ctr" anchorCtr="1" horzOverflow="overflow">
                    <a:lnL w="76200" cap="flat" cmpd="sng" algn="ctr">
                      <a:solidFill>
                        <a:schemeClr val="tx1"/>
                      </a:solidFill>
                      <a:prstDash val="solid"/>
                      <a:round/>
                      <a:headEnd type="none" w="med" len="med"/>
                      <a:tailEnd type="none" w="med" len="med"/>
                    </a:lnL>
                    <a:lnR w="76200" cap="flat" cmpd="sng" algn="ctr">
                      <a:solidFill>
                        <a:srgbClr val="996600"/>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rgbClr val="996600"/>
                      </a:solidFill>
                      <a:prstDash val="solid"/>
                      <a:round/>
                      <a:headEnd type="none" w="med" len="med"/>
                      <a:tailEnd type="none" w="med" len="med"/>
                    </a:lnB>
                    <a:lnTlToBr>
                      <a:noFill/>
                    </a:lnTlToBr>
                    <a:lnBlToTr>
                      <a:noFill/>
                    </a:lnBlToTr>
                    <a:gradFill rotWithShape="0">
                      <a:gsLst>
                        <a:gs pos="0">
                          <a:srgbClr val="0066FF"/>
                        </a:gs>
                        <a:gs pos="100000">
                          <a:srgbClr val="0066FF">
                            <a:gamma/>
                            <a:shade val="36078"/>
                            <a:invGamma/>
                          </a:srgbClr>
                        </a:gs>
                      </a:gsLst>
                      <a:path path="shape">
                        <a:fillToRect l="50000" t="50000" r="50000" b="50000"/>
                      </a:path>
                    </a:gra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02" fill="hold"/>
                                        <p:tgtEl>
                                          <p:spTgt spid="5"/>
                                        </p:tgtEl>
                                      </p:cBhvr>
                                    </p:cmd>
                                  </p:childTnLst>
                                </p:cTn>
                              </p:par>
                            </p:childTnLst>
                          </p:cTn>
                        </p:par>
                        <p:par>
                          <p:cTn id="7" fill="hold">
                            <p:stCondLst>
                              <p:cond delay="3502"/>
                            </p:stCondLst>
                            <p:childTnLst>
                              <p:par>
                                <p:cTn id="8" presetID="15" presetClass="entr" presetSubtype="0" fill="hold" nodeType="afterEffect">
                                  <p:stCondLst>
                                    <p:cond delay="0"/>
                                  </p:stCondLst>
                                  <p:childTnLst>
                                    <p:set>
                                      <p:cBhvr>
                                        <p:cTn id="9" dur="1" fill="hold">
                                          <p:stCondLst>
                                            <p:cond delay="0"/>
                                          </p:stCondLst>
                                        </p:cTn>
                                        <p:tgtEl>
                                          <p:spTgt spid="6492"/>
                                        </p:tgtEl>
                                        <p:attrNameLst>
                                          <p:attrName>style.visibility</p:attrName>
                                        </p:attrNameLst>
                                      </p:cBhvr>
                                      <p:to>
                                        <p:strVal val="visible"/>
                                      </p:to>
                                    </p:set>
                                    <p:anim calcmode="lin" valueType="num">
                                      <p:cBhvr>
                                        <p:cTn id="10" dur="1000" fill="hold"/>
                                        <p:tgtEl>
                                          <p:spTgt spid="6492"/>
                                        </p:tgtEl>
                                        <p:attrNameLst>
                                          <p:attrName>ppt_w</p:attrName>
                                        </p:attrNameLst>
                                      </p:cBhvr>
                                      <p:tavLst>
                                        <p:tav tm="0">
                                          <p:val>
                                            <p:fltVal val="0"/>
                                          </p:val>
                                        </p:tav>
                                        <p:tav tm="100000">
                                          <p:val>
                                            <p:strVal val="#ppt_w"/>
                                          </p:val>
                                        </p:tav>
                                      </p:tavLst>
                                    </p:anim>
                                    <p:anim calcmode="lin" valueType="num">
                                      <p:cBhvr>
                                        <p:cTn id="11" dur="1000" fill="hold"/>
                                        <p:tgtEl>
                                          <p:spTgt spid="6492"/>
                                        </p:tgtEl>
                                        <p:attrNameLst>
                                          <p:attrName>ppt_h</p:attrName>
                                        </p:attrNameLst>
                                      </p:cBhvr>
                                      <p:tavLst>
                                        <p:tav tm="0">
                                          <p:val>
                                            <p:fltVal val="0"/>
                                          </p:val>
                                        </p:tav>
                                        <p:tav tm="100000">
                                          <p:val>
                                            <p:strVal val="#ppt_h"/>
                                          </p:val>
                                        </p:tav>
                                      </p:tavLst>
                                    </p:anim>
                                    <p:anim calcmode="lin" valueType="num">
                                      <p:cBhvr>
                                        <p:cTn id="12" dur="1000" fill="hold"/>
                                        <p:tgtEl>
                                          <p:spTgt spid="6492"/>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649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8"/>
                                            </p:cond>
                                          </p:stCondLst>
                                          <p:endCondLst>
                                            <p:cond evt="onStopAudio" delay="0">
                                              <p:tgtEl>
                                                <p:sldTgt/>
                                              </p:tgtEl>
                                            </p:cond>
                                          </p:endCondLst>
                                        </p:cTn>
                                        <p:tgtEl>
                                          <p:sndTgt r:embed="rId4" name="categories.wav"/>
                                        </p:tgtEl>
                                      </p:cMediaNode>
                                    </p:audio>
                                  </p:subTnLst>
                                </p:cTn>
                              </p:par>
                            </p:childTnLst>
                          </p:cTn>
                        </p:par>
                        <p:par>
                          <p:cTn id="14" fill="hold">
                            <p:stCondLst>
                              <p:cond delay="4502"/>
                            </p:stCondLst>
                            <p:childTnLst>
                              <p:par>
                                <p:cTn id="15" presetID="18" presetClass="entr" presetSubtype="6" fill="hold" nodeType="afterEffect">
                                  <p:stCondLst>
                                    <p:cond delay="5000"/>
                                  </p:stCondLst>
                                  <p:childTnLst>
                                    <p:set>
                                      <p:cBhvr>
                                        <p:cTn id="16" dur="1" fill="hold">
                                          <p:stCondLst>
                                            <p:cond delay="0"/>
                                          </p:stCondLst>
                                        </p:cTn>
                                        <p:tgtEl>
                                          <p:spTgt spid="6520"/>
                                        </p:tgtEl>
                                        <p:attrNameLst>
                                          <p:attrName>style.visibility</p:attrName>
                                        </p:attrNameLst>
                                      </p:cBhvr>
                                      <p:to>
                                        <p:strVal val="visible"/>
                                      </p:to>
                                    </p:set>
                                    <p:animEffect transition="in" filter="strips(downRight)">
                                      <p:cBhvr>
                                        <p:cTn id="17" dur="500"/>
                                        <p:tgtEl>
                                          <p:spTgt spid="65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$1600</a:t>
            </a:r>
          </a:p>
        </p:txBody>
      </p:sp>
      <p:sp>
        <p:nvSpPr>
          <p:cNvPr id="79875" name="Text Box 3"/>
          <p:cNvSpPr txBox="1">
            <a:spLocks noChangeArrowheads="1"/>
          </p:cNvSpPr>
          <p:nvPr/>
        </p:nvSpPr>
        <p:spPr bwMode="auto">
          <a:xfrm>
            <a:off x="990600" y="1524000"/>
            <a:ext cx="7391400" cy="1570038"/>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Uncomfortable pressure in the center of the chest, unusual sweating, nausea, shortness of breath, a feeling of weakness.</a:t>
            </a:r>
          </a:p>
        </p:txBody>
      </p:sp>
      <p:sp>
        <p:nvSpPr>
          <p:cNvPr id="44036" name="Text Box 4"/>
          <p:cNvSpPr txBox="1">
            <a:spLocks noChangeArrowheads="1"/>
          </p:cNvSpPr>
          <p:nvPr/>
        </p:nvSpPr>
        <p:spPr bwMode="auto">
          <a:xfrm>
            <a:off x="838200" y="33528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Describe the 5 warning signs of a heart attack.</a:t>
            </a:r>
          </a:p>
        </p:txBody>
      </p:sp>
      <p:pic>
        <p:nvPicPr>
          <p:cNvPr id="44037"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slide(fromTop)">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$2000</a:t>
            </a:r>
          </a:p>
        </p:txBody>
      </p:sp>
      <p:sp>
        <p:nvSpPr>
          <p:cNvPr id="81923" name="Text Box 3"/>
          <p:cNvSpPr txBox="1">
            <a:spLocks noChangeArrowheads="1"/>
          </p:cNvSpPr>
          <p:nvPr/>
        </p:nvSpPr>
        <p:spPr bwMode="auto">
          <a:xfrm>
            <a:off x="0" y="2667000"/>
            <a:ext cx="9144000" cy="3046413"/>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Open the airway. If the airway seems to be open and the victim is still not breathing, begin rescue breathing. If the victim’s chest doesn’t rise, recheck the airway and perform the Heimlich maneuver. Resume rescue breathing; continue until medical help arrives and tells you to stop.</a:t>
            </a:r>
          </a:p>
        </p:txBody>
      </p:sp>
      <p:sp>
        <p:nvSpPr>
          <p:cNvPr id="45060" name="Text Box 4"/>
          <p:cNvSpPr txBox="1">
            <a:spLocks noChangeArrowheads="1"/>
          </p:cNvSpPr>
          <p:nvPr/>
        </p:nvSpPr>
        <p:spPr bwMode="auto">
          <a:xfrm>
            <a:off x="762000" y="10668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Explain the first aid for stopped breathing</a:t>
            </a:r>
          </a:p>
        </p:txBody>
      </p:sp>
      <p:pic>
        <p:nvPicPr>
          <p:cNvPr id="45061"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slide(fromBottom)">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$400</a:t>
            </a:r>
          </a:p>
        </p:txBody>
      </p:sp>
      <p:sp>
        <p:nvSpPr>
          <p:cNvPr id="83971" name="Text Box 3"/>
          <p:cNvSpPr txBox="1">
            <a:spLocks noChangeArrowheads="1"/>
          </p:cNvSpPr>
          <p:nvPr/>
        </p:nvSpPr>
        <p:spPr bwMode="auto">
          <a:xfrm>
            <a:off x="990600" y="1524000"/>
            <a:ext cx="7391400" cy="579438"/>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Boiling, purification tablets, and filters.</a:t>
            </a:r>
          </a:p>
        </p:txBody>
      </p:sp>
      <p:sp>
        <p:nvSpPr>
          <p:cNvPr id="46084" name="Text Box 4"/>
          <p:cNvSpPr txBox="1">
            <a:spLocks noChangeArrowheads="1"/>
          </p:cNvSpPr>
          <p:nvPr/>
        </p:nvSpPr>
        <p:spPr bwMode="auto">
          <a:xfrm>
            <a:off x="838200" y="27432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What are the three methods of purifying water?</a:t>
            </a:r>
          </a:p>
        </p:txBody>
      </p:sp>
      <p:pic>
        <p:nvPicPr>
          <p:cNvPr id="46085"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3971"/>
                                        </p:tgtEl>
                                        <p:attrNameLst>
                                          <p:attrName>style.visibility</p:attrName>
                                        </p:attrNameLst>
                                      </p:cBhvr>
                                      <p:to>
                                        <p:strVal val="visible"/>
                                      </p:to>
                                    </p:set>
                                    <p:animEffect transition="in" filter="slide(fromTop)">
                                      <p:cBhvr>
                                        <p:cTn id="7" dur="500"/>
                                        <p:tgtEl>
                                          <p:spTgt spid="83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$800</a:t>
            </a:r>
          </a:p>
        </p:txBody>
      </p:sp>
      <p:sp>
        <p:nvSpPr>
          <p:cNvPr id="86019" name="Text Box 3"/>
          <p:cNvSpPr txBox="1">
            <a:spLocks noChangeArrowheads="1"/>
          </p:cNvSpPr>
          <p:nvPr/>
        </p:nvSpPr>
        <p:spPr bwMode="auto">
          <a:xfrm>
            <a:off x="990600" y="1219200"/>
            <a:ext cx="7391400" cy="2062163"/>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Knife, first aid kit, extra clothing, rain gear, water bottle, flashlight trail food, matches/fire starters, sun protection, map and compass.</a:t>
            </a:r>
          </a:p>
        </p:txBody>
      </p:sp>
      <p:sp>
        <p:nvSpPr>
          <p:cNvPr id="47108" name="Text Box 4"/>
          <p:cNvSpPr txBox="1">
            <a:spLocks noChangeArrowheads="1"/>
          </p:cNvSpPr>
          <p:nvPr/>
        </p:nvSpPr>
        <p:spPr bwMode="auto">
          <a:xfrm>
            <a:off x="838200" y="31242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Name five of the ten outdoor gear essentials.</a:t>
            </a:r>
          </a:p>
        </p:txBody>
      </p:sp>
      <p:pic>
        <p:nvPicPr>
          <p:cNvPr id="47109"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6019"/>
                                        </p:tgtEl>
                                        <p:attrNameLst>
                                          <p:attrName>style.visibility</p:attrName>
                                        </p:attrNameLst>
                                      </p:cBhvr>
                                      <p:to>
                                        <p:strVal val="visible"/>
                                      </p:to>
                                    </p:set>
                                    <p:animEffect transition="in" filter="slide(fromTop)">
                                      <p:cBhvr>
                                        <p:cTn id="7" dur="500"/>
                                        <p:tgtEl>
                                          <p:spTgt spid="86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$1200</a:t>
            </a:r>
          </a:p>
        </p:txBody>
      </p:sp>
      <p:sp>
        <p:nvSpPr>
          <p:cNvPr id="88067" name="Text Box 3"/>
          <p:cNvSpPr txBox="1">
            <a:spLocks noChangeArrowheads="1"/>
          </p:cNvSpPr>
          <p:nvPr/>
        </p:nvSpPr>
        <p:spPr bwMode="auto">
          <a:xfrm>
            <a:off x="1066800" y="3048000"/>
            <a:ext cx="7391400" cy="2554288"/>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Gather wood before the rain begins, keep dry tinder in a plastic bag, split wet logs, keep matches dry in a plastic bag, look above ground (in trees) for wood, use a lighter or candle to start a fire.</a:t>
            </a:r>
          </a:p>
        </p:txBody>
      </p:sp>
      <p:sp>
        <p:nvSpPr>
          <p:cNvPr id="48132" name="Text Box 4"/>
          <p:cNvSpPr txBox="1">
            <a:spLocks noChangeArrowheads="1"/>
          </p:cNvSpPr>
          <p:nvPr/>
        </p:nvSpPr>
        <p:spPr bwMode="auto">
          <a:xfrm>
            <a:off x="838200" y="15240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Give 3 wet-weather fire building tips.</a:t>
            </a:r>
          </a:p>
        </p:txBody>
      </p:sp>
      <p:pic>
        <p:nvPicPr>
          <p:cNvPr id="48133"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slide(fromBottom)">
                                      <p:cBhvr>
                                        <p:cTn id="7" dur="5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$1600</a:t>
            </a:r>
          </a:p>
        </p:txBody>
      </p:sp>
      <p:sp>
        <p:nvSpPr>
          <p:cNvPr id="90115" name="Text Box 3"/>
          <p:cNvSpPr txBox="1">
            <a:spLocks noChangeArrowheads="1"/>
          </p:cNvSpPr>
          <p:nvPr/>
        </p:nvSpPr>
        <p:spPr bwMode="auto">
          <a:xfrm>
            <a:off x="0" y="2667000"/>
            <a:ext cx="9144000" cy="3046413"/>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Watch where you place your feet to avoid slipping or twisting an ankle. Wade through water only if there is no other way to go, and only if the water is shallow and the current is not too swift. Unfasten the hip belt of your backpack before crossing a stream. Detour around areas that appear to be dangerous or go back.</a:t>
            </a:r>
          </a:p>
        </p:txBody>
      </p:sp>
      <p:sp>
        <p:nvSpPr>
          <p:cNvPr id="49156" name="Text Box 4"/>
          <p:cNvSpPr txBox="1">
            <a:spLocks noChangeArrowheads="1"/>
          </p:cNvSpPr>
          <p:nvPr/>
        </p:nvSpPr>
        <p:spPr bwMode="auto">
          <a:xfrm>
            <a:off x="381000" y="1066800"/>
            <a:ext cx="8305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Explain at least 3 rules of safe hiking when going cross country.</a:t>
            </a:r>
          </a:p>
        </p:txBody>
      </p:sp>
      <p:pic>
        <p:nvPicPr>
          <p:cNvPr id="49157"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slide(fromBottom)">
                                      <p:cBhvr>
                                        <p:cTn id="7" dur="500"/>
                                        <p:tgtEl>
                                          <p:spTgt spid="90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$2000</a:t>
            </a:r>
          </a:p>
        </p:txBody>
      </p:sp>
      <p:sp>
        <p:nvSpPr>
          <p:cNvPr id="92163" name="Text Box 3"/>
          <p:cNvSpPr txBox="1">
            <a:spLocks noChangeArrowheads="1"/>
          </p:cNvSpPr>
          <p:nvPr/>
        </p:nvSpPr>
        <p:spPr bwMode="auto">
          <a:xfrm>
            <a:off x="0" y="1143000"/>
            <a:ext cx="9144000" cy="2554288"/>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Do not run away. Do not look the bear in the eyes. Back away slowly while talking in a calm voice. Do not drop your pack. If attacked by a grizzly protect your neck and head with your arms and play dead. If attacked by a black bear, fight back aggressively.</a:t>
            </a:r>
          </a:p>
        </p:txBody>
      </p:sp>
      <p:sp>
        <p:nvSpPr>
          <p:cNvPr id="50180" name="Text Box 4"/>
          <p:cNvSpPr txBox="1">
            <a:spLocks noChangeArrowheads="1"/>
          </p:cNvSpPr>
          <p:nvPr/>
        </p:nvSpPr>
        <p:spPr bwMode="auto">
          <a:xfrm>
            <a:off x="533400" y="3657600"/>
            <a:ext cx="7467600" cy="2308225"/>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Explain what to do or not do if you suddenly encounter a bear in the back country.</a:t>
            </a:r>
          </a:p>
        </p:txBody>
      </p:sp>
      <p:pic>
        <p:nvPicPr>
          <p:cNvPr id="50181"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2163"/>
                                        </p:tgtEl>
                                        <p:attrNameLst>
                                          <p:attrName>style.visibility</p:attrName>
                                        </p:attrNameLst>
                                      </p:cBhvr>
                                      <p:to>
                                        <p:strVal val="visible"/>
                                      </p:to>
                                    </p:set>
                                    <p:animEffect transition="in" filter="slide(fromTop)">
                                      <p:cBhvr>
                                        <p:cTn id="7" dur="500"/>
                                        <p:tgtEl>
                                          <p:spTgt spid="92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$400</a:t>
            </a:r>
          </a:p>
        </p:txBody>
      </p:sp>
      <p:sp>
        <p:nvSpPr>
          <p:cNvPr id="94211" name="Text Box 3"/>
          <p:cNvSpPr txBox="1">
            <a:spLocks noChangeArrowheads="1"/>
          </p:cNvSpPr>
          <p:nvPr/>
        </p:nvSpPr>
        <p:spPr bwMode="auto">
          <a:xfrm>
            <a:off x="304800" y="1295400"/>
            <a:ext cx="8458200" cy="2062163"/>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Avoid getting blisters by wearing shoes or boots that fit properly, by changing your socks when they are sweaty or wet, and by paying attention to how your feet feel (hot spots.)</a:t>
            </a:r>
          </a:p>
        </p:txBody>
      </p:sp>
      <p:sp>
        <p:nvSpPr>
          <p:cNvPr id="51204" name="Text Box 4"/>
          <p:cNvSpPr txBox="1">
            <a:spLocks noChangeArrowheads="1"/>
          </p:cNvSpPr>
          <p:nvPr/>
        </p:nvSpPr>
        <p:spPr bwMode="auto">
          <a:xfrm>
            <a:off x="838200" y="39624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Explain how to avoid blisters on your feet.</a:t>
            </a:r>
          </a:p>
        </p:txBody>
      </p:sp>
      <p:pic>
        <p:nvPicPr>
          <p:cNvPr id="51205"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4211"/>
                                        </p:tgtEl>
                                        <p:attrNameLst>
                                          <p:attrName>style.visibility</p:attrName>
                                        </p:attrNameLst>
                                      </p:cBhvr>
                                      <p:to>
                                        <p:strVal val="visible"/>
                                      </p:to>
                                    </p:set>
                                    <p:animEffect transition="in" filter="slide(fromTop)">
                                      <p:cBhvr>
                                        <p:cTn id="7" dur="500"/>
                                        <p:tgtEl>
                                          <p:spTgt spid="94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$800</a:t>
            </a:r>
          </a:p>
        </p:txBody>
      </p:sp>
      <p:sp>
        <p:nvSpPr>
          <p:cNvPr id="96259" name="Text Box 3"/>
          <p:cNvSpPr txBox="1">
            <a:spLocks noChangeArrowheads="1"/>
          </p:cNvSpPr>
          <p:nvPr/>
        </p:nvSpPr>
        <p:spPr bwMode="auto">
          <a:xfrm>
            <a:off x="304800" y="3124200"/>
            <a:ext cx="8610600" cy="2554288"/>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Store all smellables and garbage in a bear canister or hang in a bear bag. Cook 100 yards downwind from your tent. No food in tents. Do not wear the clothes you cook in to bed. Make noise while on the trail so you don’t surprise a bear.</a:t>
            </a:r>
          </a:p>
        </p:txBody>
      </p:sp>
      <p:sp>
        <p:nvSpPr>
          <p:cNvPr id="52228" name="Text Box 4"/>
          <p:cNvSpPr txBox="1">
            <a:spLocks noChangeArrowheads="1"/>
          </p:cNvSpPr>
          <p:nvPr/>
        </p:nvSpPr>
        <p:spPr bwMode="auto">
          <a:xfrm>
            <a:off x="533400" y="1371600"/>
            <a:ext cx="82296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Identify 3 ways to avoid bear encounters in the back country.</a:t>
            </a:r>
          </a:p>
        </p:txBody>
      </p:sp>
      <p:pic>
        <p:nvPicPr>
          <p:cNvPr id="52229"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slide(fromBottom)">
                                      <p:cBhvr>
                                        <p:cTn id="7" dur="500"/>
                                        <p:tgtEl>
                                          <p:spTgt spid="96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$1200</a:t>
            </a:r>
          </a:p>
        </p:txBody>
      </p:sp>
      <p:sp>
        <p:nvSpPr>
          <p:cNvPr id="98307" name="Text Box 3"/>
          <p:cNvSpPr txBox="1">
            <a:spLocks noChangeArrowheads="1"/>
          </p:cNvSpPr>
          <p:nvPr/>
        </p:nvSpPr>
        <p:spPr bwMode="auto">
          <a:xfrm>
            <a:off x="304800" y="3048000"/>
            <a:ext cx="8382000" cy="2554288"/>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Tinder is small, catches fire easily, and burns fast. Kindling is small twigs no thicker than a pencil and is used to get the fire going. Fuel is larger wood used to keep a fire going and to create coals for cooking on.</a:t>
            </a:r>
          </a:p>
        </p:txBody>
      </p:sp>
      <p:sp>
        <p:nvSpPr>
          <p:cNvPr id="53252" name="Text Box 4"/>
          <p:cNvSpPr txBox="1">
            <a:spLocks noChangeArrowheads="1"/>
          </p:cNvSpPr>
          <p:nvPr/>
        </p:nvSpPr>
        <p:spPr bwMode="auto">
          <a:xfrm>
            <a:off x="838200" y="13716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Explain what tinder, kindling and fuel wood are.</a:t>
            </a:r>
          </a:p>
        </p:txBody>
      </p:sp>
      <p:pic>
        <p:nvPicPr>
          <p:cNvPr id="53253"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slide(fromBottom)">
                                      <p:cBhvr>
                                        <p:cTn id="7" dur="500"/>
                                        <p:tgtEl>
                                          <p:spTgt spid="98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defRPr/>
            </a:pPr>
            <a:r>
              <a:rPr lang="en-US" sz="5400" dirty="0" smtClean="0">
                <a:effectLst>
                  <a:outerShdw blurRad="38100" dist="38100" dir="2700000" algn="tl">
                    <a:srgbClr val="000000">
                      <a:alpha val="43137"/>
                    </a:srgbClr>
                  </a:outerShdw>
                </a:effectLst>
              </a:rPr>
              <a:t>Final Jeopardy</a:t>
            </a:r>
          </a:p>
        </p:txBody>
      </p:sp>
      <p:sp>
        <p:nvSpPr>
          <p:cNvPr id="139267" name="Rectangle 3"/>
          <p:cNvSpPr>
            <a:spLocks noGrp="1" noChangeArrowheads="1"/>
          </p:cNvSpPr>
          <p:nvPr>
            <p:ph type="body" idx="1"/>
          </p:nvPr>
        </p:nvSpPr>
        <p:spPr>
          <a:xfrm>
            <a:off x="685800" y="1600200"/>
            <a:ext cx="7772400" cy="3352800"/>
          </a:xfrm>
        </p:spPr>
        <p:txBody>
          <a:bodyPr/>
          <a:lstStyle/>
          <a:p>
            <a:pPr algn="ctr" eaLnBrk="1" hangingPunct="1">
              <a:buFontTx/>
              <a:buNone/>
              <a:defRPr/>
            </a:pPr>
            <a:r>
              <a:rPr lang="en-US" sz="7200" dirty="0" smtClean="0">
                <a:effectLst>
                  <a:outerShdw blurRad="38100" dist="38100" dir="2700000" algn="tl">
                    <a:srgbClr val="000000">
                      <a:alpha val="43137"/>
                    </a:srgbClr>
                  </a:outerShdw>
                </a:effectLst>
              </a:rPr>
              <a:t>Identifying Plants and Animals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9266"/>
                                        </p:tgtEl>
                                        <p:attrNameLst>
                                          <p:attrName>style.visibility</p:attrName>
                                        </p:attrNameLst>
                                      </p:cBhvr>
                                      <p:to>
                                        <p:strVal val="visible"/>
                                      </p:to>
                                    </p:set>
                                    <p:animEffect transition="in" filter="fade">
                                      <p:cBhvr>
                                        <p:cTn id="7" dur="500"/>
                                        <p:tgtEl>
                                          <p:spTgt spid="139266"/>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39267">
                                            <p:txEl>
                                              <p:pRg st="0" end="0"/>
                                            </p:txEl>
                                          </p:spTgt>
                                        </p:tgtEl>
                                        <p:attrNameLst>
                                          <p:attrName>style.visibility</p:attrName>
                                        </p:attrNameLst>
                                      </p:cBhvr>
                                      <p:to>
                                        <p:strVal val="visible"/>
                                      </p:to>
                                    </p:set>
                                    <p:anim calcmode="lin" valueType="num">
                                      <p:cBhvr>
                                        <p:cTn id="12" dur="1000" fill="hold"/>
                                        <p:tgtEl>
                                          <p:spTgt spid="13926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39267">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3926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3926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autoUpdateAnimBg="0"/>
      <p:bldP spid="13926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$1600</a:t>
            </a:r>
          </a:p>
        </p:txBody>
      </p:sp>
      <p:sp>
        <p:nvSpPr>
          <p:cNvPr id="100355" name="Text Box 3"/>
          <p:cNvSpPr txBox="1">
            <a:spLocks noChangeArrowheads="1"/>
          </p:cNvSpPr>
          <p:nvPr/>
        </p:nvSpPr>
        <p:spPr bwMode="auto">
          <a:xfrm>
            <a:off x="1066800" y="2895600"/>
            <a:ext cx="7391400" cy="2062163"/>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As an American, I will do my best to –     </a:t>
            </a:r>
            <a:r>
              <a:rPr lang="en-US" sz="3200" b="1">
                <a:solidFill>
                  <a:srgbClr val="FFFF00"/>
                </a:solidFill>
              </a:rPr>
              <a:t>Be Clean </a:t>
            </a:r>
            <a:r>
              <a:rPr lang="en-US" sz="3200">
                <a:solidFill>
                  <a:srgbClr val="FFFF00"/>
                </a:solidFill>
              </a:rPr>
              <a:t>in my outdoor manners, </a:t>
            </a:r>
            <a:r>
              <a:rPr lang="en-US" sz="3200" b="1">
                <a:solidFill>
                  <a:srgbClr val="FFFF00"/>
                </a:solidFill>
              </a:rPr>
              <a:t>Be Careful </a:t>
            </a:r>
            <a:r>
              <a:rPr lang="en-US" sz="3200">
                <a:solidFill>
                  <a:srgbClr val="FFFF00"/>
                </a:solidFill>
              </a:rPr>
              <a:t>with fire, </a:t>
            </a:r>
            <a:r>
              <a:rPr lang="en-US" sz="3200" b="1">
                <a:solidFill>
                  <a:srgbClr val="FFFF00"/>
                </a:solidFill>
              </a:rPr>
              <a:t>Be Considerate </a:t>
            </a:r>
            <a:r>
              <a:rPr lang="en-US" sz="3200">
                <a:solidFill>
                  <a:srgbClr val="FFFF00"/>
                </a:solidFill>
              </a:rPr>
              <a:t>in the outdoors, and </a:t>
            </a:r>
            <a:r>
              <a:rPr lang="en-US" sz="3200" b="1">
                <a:solidFill>
                  <a:srgbClr val="FFFF00"/>
                </a:solidFill>
              </a:rPr>
              <a:t>Be Conservation-Minded.</a:t>
            </a:r>
          </a:p>
        </p:txBody>
      </p:sp>
      <p:sp>
        <p:nvSpPr>
          <p:cNvPr id="54276" name="Text Box 4"/>
          <p:cNvSpPr txBox="1">
            <a:spLocks noChangeArrowheads="1"/>
          </p:cNvSpPr>
          <p:nvPr/>
        </p:nvSpPr>
        <p:spPr bwMode="auto">
          <a:xfrm>
            <a:off x="838200" y="1905000"/>
            <a:ext cx="7543800" cy="823913"/>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Recite the Outdoor Code</a:t>
            </a:r>
          </a:p>
        </p:txBody>
      </p:sp>
      <p:pic>
        <p:nvPicPr>
          <p:cNvPr id="54277"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0355"/>
                                        </p:tgtEl>
                                        <p:attrNameLst>
                                          <p:attrName>style.visibility</p:attrName>
                                        </p:attrNameLst>
                                      </p:cBhvr>
                                      <p:to>
                                        <p:strVal val="visible"/>
                                      </p:to>
                                    </p:set>
                                    <p:animEffect transition="in" filter="slide(fromBottom)">
                                      <p:cBhvr>
                                        <p:cTn id="7" dur="500"/>
                                        <p:tgtEl>
                                          <p:spTgt spid="10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$2000</a:t>
            </a:r>
          </a:p>
        </p:txBody>
      </p:sp>
      <p:sp>
        <p:nvSpPr>
          <p:cNvPr id="102403" name="Text Box 3"/>
          <p:cNvSpPr txBox="1">
            <a:spLocks noChangeArrowheads="1"/>
          </p:cNvSpPr>
          <p:nvPr/>
        </p:nvSpPr>
        <p:spPr bwMode="auto">
          <a:xfrm>
            <a:off x="685800" y="2895600"/>
            <a:ext cx="7924800" cy="2062163"/>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As an American, I will do my best to –     </a:t>
            </a:r>
            <a:r>
              <a:rPr lang="en-US" sz="3200" b="1">
                <a:solidFill>
                  <a:srgbClr val="FFFF00"/>
                </a:solidFill>
              </a:rPr>
              <a:t>Be Clean </a:t>
            </a:r>
            <a:r>
              <a:rPr lang="en-US" sz="3200">
                <a:solidFill>
                  <a:srgbClr val="FFFF00"/>
                </a:solidFill>
              </a:rPr>
              <a:t>in my outdoor manners, </a:t>
            </a:r>
            <a:r>
              <a:rPr lang="en-US" sz="3200" b="1">
                <a:solidFill>
                  <a:srgbClr val="FFFF00"/>
                </a:solidFill>
              </a:rPr>
              <a:t>Be Careful </a:t>
            </a:r>
            <a:r>
              <a:rPr lang="en-US" sz="3200">
                <a:solidFill>
                  <a:srgbClr val="FFFF00"/>
                </a:solidFill>
              </a:rPr>
              <a:t>with fire, </a:t>
            </a:r>
            <a:r>
              <a:rPr lang="en-US" sz="3200" b="1">
                <a:solidFill>
                  <a:srgbClr val="FFFF00"/>
                </a:solidFill>
              </a:rPr>
              <a:t>Be Considerate </a:t>
            </a:r>
            <a:r>
              <a:rPr lang="en-US" sz="3200">
                <a:solidFill>
                  <a:srgbClr val="FFFF00"/>
                </a:solidFill>
              </a:rPr>
              <a:t>in the outdoors, and </a:t>
            </a:r>
            <a:r>
              <a:rPr lang="en-US" sz="3200" b="1">
                <a:solidFill>
                  <a:srgbClr val="FFFF00"/>
                </a:solidFill>
              </a:rPr>
              <a:t>Be Conservation-Minded.</a:t>
            </a:r>
          </a:p>
        </p:txBody>
      </p:sp>
      <p:sp>
        <p:nvSpPr>
          <p:cNvPr id="55300" name="Text Box 4"/>
          <p:cNvSpPr txBox="1">
            <a:spLocks noChangeArrowheads="1"/>
          </p:cNvSpPr>
          <p:nvPr/>
        </p:nvSpPr>
        <p:spPr bwMode="auto">
          <a:xfrm>
            <a:off x="762000" y="1905000"/>
            <a:ext cx="7543800" cy="823913"/>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Recite the Outdoor Code</a:t>
            </a:r>
          </a:p>
        </p:txBody>
      </p:sp>
      <p:pic>
        <p:nvPicPr>
          <p:cNvPr id="55301"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03"/>
                                        </p:tgtEl>
                                        <p:attrNameLst>
                                          <p:attrName>style.visibility</p:attrName>
                                        </p:attrNameLst>
                                      </p:cBhvr>
                                      <p:to>
                                        <p:strVal val="visible"/>
                                      </p:to>
                                    </p:set>
                                    <p:animEffect transition="in" filter="slide(fromBottom)">
                                      <p:cBhvr>
                                        <p:cTn id="7" dur="500"/>
                                        <p:tgtEl>
                                          <p:spTgt spid="10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$400</a:t>
            </a:r>
          </a:p>
        </p:txBody>
      </p:sp>
      <p:sp>
        <p:nvSpPr>
          <p:cNvPr id="104451" name="Text Box 3"/>
          <p:cNvSpPr txBox="1">
            <a:spLocks noChangeArrowheads="1"/>
          </p:cNvSpPr>
          <p:nvPr/>
        </p:nvSpPr>
        <p:spPr bwMode="auto">
          <a:xfrm>
            <a:off x="228600" y="1219200"/>
            <a:ext cx="8686800" cy="2062163"/>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North or true north arrow,  distance scale (for measuring distances), map scale (compares the size of the map to the area it represents), date (when the map was drawn or updated.</a:t>
            </a:r>
          </a:p>
        </p:txBody>
      </p:sp>
      <p:sp>
        <p:nvSpPr>
          <p:cNvPr id="56324" name="Text Box 4"/>
          <p:cNvSpPr txBox="1">
            <a:spLocks noChangeArrowheads="1"/>
          </p:cNvSpPr>
          <p:nvPr/>
        </p:nvSpPr>
        <p:spPr bwMode="auto">
          <a:xfrm>
            <a:off x="0" y="3352800"/>
            <a:ext cx="9144000" cy="2308225"/>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Aside from the map legend, explain two other types of information found in a maps margins.</a:t>
            </a:r>
          </a:p>
        </p:txBody>
      </p:sp>
      <p:pic>
        <p:nvPicPr>
          <p:cNvPr id="56325"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slide(fromTop)">
                                      <p:cBhvr>
                                        <p:cTn id="7" dur="500"/>
                                        <p:tgtEl>
                                          <p:spTgt spid="104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$800</a:t>
            </a:r>
          </a:p>
        </p:txBody>
      </p:sp>
      <p:sp>
        <p:nvSpPr>
          <p:cNvPr id="106499" name="Text Box 3"/>
          <p:cNvSpPr txBox="1">
            <a:spLocks noChangeArrowheads="1"/>
          </p:cNvSpPr>
          <p:nvPr/>
        </p:nvSpPr>
        <p:spPr bwMode="auto">
          <a:xfrm>
            <a:off x="990600" y="1524000"/>
            <a:ext cx="7391400" cy="1570038"/>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Every fifth contour line is darker than the other four. This index line shows you the elevation above sea level.</a:t>
            </a:r>
          </a:p>
        </p:txBody>
      </p:sp>
      <p:sp>
        <p:nvSpPr>
          <p:cNvPr id="57348" name="Text Box 4"/>
          <p:cNvSpPr txBox="1">
            <a:spLocks noChangeArrowheads="1"/>
          </p:cNvSpPr>
          <p:nvPr/>
        </p:nvSpPr>
        <p:spPr bwMode="auto">
          <a:xfrm>
            <a:off x="838200" y="34290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What are the index lines on a topographic map?</a:t>
            </a:r>
          </a:p>
        </p:txBody>
      </p:sp>
      <p:pic>
        <p:nvPicPr>
          <p:cNvPr id="57349"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slide(fromTop)">
                                      <p:cBhvr>
                                        <p:cTn id="7" dur="500"/>
                                        <p:tgtEl>
                                          <p:spTgt spid="10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pPr eaLnBrk="1" hangingPunct="1"/>
            <a:r>
              <a:rPr lang="en-US" smtClean="0"/>
              <a:t>$1200</a:t>
            </a:r>
          </a:p>
        </p:txBody>
      </p:sp>
      <p:sp>
        <p:nvSpPr>
          <p:cNvPr id="108547" name="Text Box 3"/>
          <p:cNvSpPr txBox="1">
            <a:spLocks noChangeArrowheads="1"/>
          </p:cNvSpPr>
          <p:nvPr/>
        </p:nvSpPr>
        <p:spPr bwMode="auto">
          <a:xfrm>
            <a:off x="914400" y="4419600"/>
            <a:ext cx="7391400" cy="1077913"/>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Marsh, intermittent stream, trail, depression, mine, unimproved road</a:t>
            </a:r>
          </a:p>
        </p:txBody>
      </p:sp>
      <p:sp>
        <p:nvSpPr>
          <p:cNvPr id="1034" name="Text Box 4"/>
          <p:cNvSpPr txBox="1">
            <a:spLocks noChangeArrowheads="1"/>
          </p:cNvSpPr>
          <p:nvPr/>
        </p:nvSpPr>
        <p:spPr bwMode="auto">
          <a:xfrm>
            <a:off x="0" y="1295400"/>
            <a:ext cx="9144000" cy="830263"/>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Identify the following map symbols:</a:t>
            </a:r>
          </a:p>
        </p:txBody>
      </p:sp>
      <p:pic>
        <p:nvPicPr>
          <p:cNvPr id="1035" name="Picture 5" descr="C:\Program Files\Common Files\Microsoft Shared\Clipart\cagcat50\bd00028_.wmf">
            <a:hlinkClick r:id="rId4" action="ppaction://hlinksldjump"/>
          </p:cNvPr>
          <p:cNvPicPr>
            <a:picLocks noChangeAspect="1" noChangeArrowheads="1"/>
          </p:cNvPicPr>
          <p:nvPr/>
        </p:nvPicPr>
        <p:blipFill>
          <a:blip r:embed="rId5" cstate="print"/>
          <a:srcRect/>
          <a:stretch>
            <a:fillRect/>
          </a:stretch>
        </p:blipFill>
        <p:spPr bwMode="auto">
          <a:xfrm>
            <a:off x="8001000" y="5715000"/>
            <a:ext cx="533400" cy="522288"/>
          </a:xfrm>
          <a:prstGeom prst="rect">
            <a:avLst/>
          </a:prstGeom>
          <a:noFill/>
          <a:ln w="9525">
            <a:noFill/>
            <a:miter lim="800000"/>
            <a:headEnd/>
            <a:tailEnd/>
          </a:ln>
        </p:spPr>
      </p:pic>
      <p:sp>
        <p:nvSpPr>
          <p:cNvPr id="103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3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38"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39"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40"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41"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42"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pSp>
        <p:nvGrpSpPr>
          <p:cNvPr id="1043" name="Group 18"/>
          <p:cNvGrpSpPr>
            <a:grpSpLocks/>
          </p:cNvGrpSpPr>
          <p:nvPr/>
        </p:nvGrpSpPr>
        <p:grpSpPr bwMode="auto">
          <a:xfrm>
            <a:off x="685800" y="2362200"/>
            <a:ext cx="7696200" cy="1535113"/>
            <a:chOff x="685800" y="2362200"/>
            <a:chExt cx="7696200" cy="1535113"/>
          </a:xfrm>
        </p:grpSpPr>
        <p:graphicFrame>
          <p:nvGraphicFramePr>
            <p:cNvPr id="1026" name="Object 6"/>
            <p:cNvGraphicFramePr>
              <a:graphicFrameLocks noChangeAspect="1"/>
            </p:cNvGraphicFramePr>
            <p:nvPr/>
          </p:nvGraphicFramePr>
          <p:xfrm>
            <a:off x="685800" y="2362200"/>
            <a:ext cx="2241550" cy="685800"/>
          </p:xfrm>
          <a:graphic>
            <a:graphicData uri="http://schemas.openxmlformats.org/presentationml/2006/ole">
              <p:oleObj spid="_x0000_s1026" r:id="rId6" imgW="1279837" imgH="393126" progId="">
                <p:embed/>
              </p:oleObj>
            </a:graphicData>
          </a:graphic>
        </p:graphicFrame>
        <p:graphicFrame>
          <p:nvGraphicFramePr>
            <p:cNvPr id="1027" name="Object 8"/>
            <p:cNvGraphicFramePr>
              <a:graphicFrameLocks noChangeAspect="1"/>
            </p:cNvGraphicFramePr>
            <p:nvPr/>
          </p:nvGraphicFramePr>
          <p:xfrm>
            <a:off x="3429000" y="2362200"/>
            <a:ext cx="2241550" cy="685800"/>
          </p:xfrm>
          <a:graphic>
            <a:graphicData uri="http://schemas.openxmlformats.org/presentationml/2006/ole">
              <p:oleObj spid="_x0000_s1027" r:id="rId7" imgW="1279837" imgH="389881" progId="">
                <p:embed/>
              </p:oleObj>
            </a:graphicData>
          </a:graphic>
        </p:graphicFrame>
        <p:graphicFrame>
          <p:nvGraphicFramePr>
            <p:cNvPr id="1028" name="Object 12"/>
            <p:cNvGraphicFramePr>
              <a:graphicFrameLocks noChangeAspect="1"/>
            </p:cNvGraphicFramePr>
            <p:nvPr/>
          </p:nvGraphicFramePr>
          <p:xfrm>
            <a:off x="762000" y="3200400"/>
            <a:ext cx="2133600" cy="696913"/>
          </p:xfrm>
          <a:graphic>
            <a:graphicData uri="http://schemas.openxmlformats.org/presentationml/2006/ole">
              <p:oleObj spid="_x0000_s1028" r:id="rId8" imgW="1182526" imgH="402098" progId="">
                <p:embed/>
              </p:oleObj>
            </a:graphicData>
          </a:graphic>
        </p:graphicFrame>
        <p:graphicFrame>
          <p:nvGraphicFramePr>
            <p:cNvPr id="1029" name="Object 14"/>
            <p:cNvGraphicFramePr>
              <a:graphicFrameLocks noChangeAspect="1"/>
            </p:cNvGraphicFramePr>
            <p:nvPr/>
          </p:nvGraphicFramePr>
          <p:xfrm>
            <a:off x="6248400" y="2362200"/>
            <a:ext cx="2133600" cy="655638"/>
          </p:xfrm>
          <a:graphic>
            <a:graphicData uri="http://schemas.openxmlformats.org/presentationml/2006/ole">
              <p:oleObj spid="_x0000_s1029" r:id="rId9" imgW="1206704" imgH="368653" progId="">
                <p:embed/>
              </p:oleObj>
            </a:graphicData>
          </a:graphic>
        </p:graphicFrame>
        <p:graphicFrame>
          <p:nvGraphicFramePr>
            <p:cNvPr id="1030" name="Object 16"/>
            <p:cNvGraphicFramePr>
              <a:graphicFrameLocks noChangeAspect="1"/>
            </p:cNvGraphicFramePr>
            <p:nvPr/>
          </p:nvGraphicFramePr>
          <p:xfrm>
            <a:off x="3429000" y="3200400"/>
            <a:ext cx="2233613" cy="685800"/>
          </p:xfrm>
          <a:graphic>
            <a:graphicData uri="http://schemas.openxmlformats.org/presentationml/2006/ole">
              <p:oleObj spid="_x0000_s1030" r:id="rId10" imgW="1206704" imgH="368653" progId="">
                <p:embed/>
              </p:oleObj>
            </a:graphicData>
          </a:graphic>
        </p:graphicFrame>
        <p:graphicFrame>
          <p:nvGraphicFramePr>
            <p:cNvPr id="1031" name="Object 18"/>
            <p:cNvGraphicFramePr>
              <a:graphicFrameLocks noChangeAspect="1"/>
            </p:cNvGraphicFramePr>
            <p:nvPr/>
          </p:nvGraphicFramePr>
          <p:xfrm>
            <a:off x="6248400" y="3200400"/>
            <a:ext cx="2133600" cy="655638"/>
          </p:xfrm>
          <a:graphic>
            <a:graphicData uri="http://schemas.openxmlformats.org/presentationml/2006/ole">
              <p:oleObj spid="_x0000_s1031" r:id="rId11" imgW="1206704" imgH="371511"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slide(fromBottom)">
                                      <p:cBhvr>
                                        <p:cTn id="7" dur="5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$1600</a:t>
            </a:r>
          </a:p>
        </p:txBody>
      </p:sp>
      <p:sp>
        <p:nvSpPr>
          <p:cNvPr id="110595" name="Text Box 3"/>
          <p:cNvSpPr txBox="1">
            <a:spLocks noChangeArrowheads="1"/>
          </p:cNvSpPr>
          <p:nvPr/>
        </p:nvSpPr>
        <p:spPr bwMode="auto">
          <a:xfrm>
            <a:off x="228600" y="3352800"/>
            <a:ext cx="8610600" cy="2308225"/>
          </a:xfrm>
          <a:prstGeom prst="rect">
            <a:avLst/>
          </a:prstGeom>
          <a:noFill/>
          <a:ln w="9525">
            <a:noFill/>
            <a:miter lim="800000"/>
            <a:headEnd/>
            <a:tailEnd/>
          </a:ln>
        </p:spPr>
        <p:txBody>
          <a:bodyPr>
            <a:spAutoFit/>
          </a:bodyPr>
          <a:lstStyle/>
          <a:p>
            <a:pPr algn="ctr">
              <a:spcBef>
                <a:spcPct val="50000"/>
              </a:spcBef>
            </a:pPr>
            <a:r>
              <a:rPr lang="en-US">
                <a:solidFill>
                  <a:srgbClr val="FFFF00"/>
                </a:solidFill>
              </a:rPr>
              <a:t>Moving from one contour line to another always indicates a change in elevation. The closer contour lines are to one another, the steeper the slope is. A series of closed contours (the contours make a circle) represents a hill. If the closed contours are hatchured it indicates a closed depression. Contour lines crossing a stream valley will form a "V" shape pointing in the uphill (and upstream) direction.</a:t>
            </a:r>
          </a:p>
        </p:txBody>
      </p:sp>
      <p:sp>
        <p:nvSpPr>
          <p:cNvPr id="58372" name="Text Box 4"/>
          <p:cNvSpPr txBox="1">
            <a:spLocks noChangeArrowheads="1"/>
          </p:cNvSpPr>
          <p:nvPr/>
        </p:nvSpPr>
        <p:spPr bwMode="auto">
          <a:xfrm>
            <a:off x="0" y="990600"/>
            <a:ext cx="9144000" cy="2308225"/>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Describe 4 topographical features that can be determined from the contour lines.</a:t>
            </a:r>
          </a:p>
        </p:txBody>
      </p:sp>
      <p:pic>
        <p:nvPicPr>
          <p:cNvPr id="58373"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0595"/>
                                        </p:tgtEl>
                                        <p:attrNameLst>
                                          <p:attrName>style.visibility</p:attrName>
                                        </p:attrNameLst>
                                      </p:cBhvr>
                                      <p:to>
                                        <p:strVal val="visible"/>
                                      </p:to>
                                    </p:set>
                                    <p:animEffect transition="in" filter="slide(fromBottom)">
                                      <p:cBhvr>
                                        <p:cTn id="7" dur="500"/>
                                        <p:tgtEl>
                                          <p:spTgt spid="110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$2000</a:t>
            </a:r>
          </a:p>
        </p:txBody>
      </p:sp>
      <p:sp>
        <p:nvSpPr>
          <p:cNvPr id="112643" name="Text Box 3"/>
          <p:cNvSpPr txBox="1">
            <a:spLocks noChangeArrowheads="1"/>
          </p:cNvSpPr>
          <p:nvPr/>
        </p:nvSpPr>
        <p:spPr bwMode="auto">
          <a:xfrm>
            <a:off x="304800" y="2887663"/>
            <a:ext cx="8534400" cy="2308225"/>
          </a:xfrm>
          <a:prstGeom prst="rect">
            <a:avLst/>
          </a:prstGeom>
          <a:noFill/>
          <a:ln w="9525">
            <a:noFill/>
            <a:miter lim="800000"/>
            <a:headEnd/>
            <a:tailEnd/>
          </a:ln>
        </p:spPr>
        <p:txBody>
          <a:bodyPr>
            <a:spAutoFit/>
          </a:bodyPr>
          <a:lstStyle/>
          <a:p>
            <a:pPr algn="ctr">
              <a:spcBef>
                <a:spcPct val="50000"/>
              </a:spcBef>
            </a:pPr>
            <a:r>
              <a:rPr lang="en-US">
                <a:solidFill>
                  <a:srgbClr val="FFFF00"/>
                </a:solidFill>
              </a:rPr>
              <a:t>Declination is the difference between magnetic north and true north. Check the map margins to see what the declination is. To adjust your compass reading to get a true north bearing, use the following rules: If the declination is labeled east, add the declination degrees to your compass reading. If the declination is labeled west, subtract the declination degrees from your compass reading.</a:t>
            </a:r>
          </a:p>
        </p:txBody>
      </p:sp>
      <p:sp>
        <p:nvSpPr>
          <p:cNvPr id="59396" name="Text Box 4"/>
          <p:cNvSpPr txBox="1">
            <a:spLocks noChangeArrowheads="1"/>
          </p:cNvSpPr>
          <p:nvPr/>
        </p:nvSpPr>
        <p:spPr bwMode="auto">
          <a:xfrm>
            <a:off x="838200" y="12192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What is declination and how do you adjust for it on a map?</a:t>
            </a:r>
          </a:p>
        </p:txBody>
      </p:sp>
      <p:pic>
        <p:nvPicPr>
          <p:cNvPr id="59397"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slide(fromBottom)">
                                      <p:cBhvr>
                                        <p:cTn id="7" dur="500"/>
                                        <p:tgtEl>
                                          <p:spTgt spid="112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$400</a:t>
            </a:r>
          </a:p>
        </p:txBody>
      </p:sp>
      <p:sp>
        <p:nvSpPr>
          <p:cNvPr id="60419" name="Text Box 4"/>
          <p:cNvSpPr txBox="1">
            <a:spLocks noChangeArrowheads="1"/>
          </p:cNvSpPr>
          <p:nvPr/>
        </p:nvSpPr>
        <p:spPr bwMode="auto">
          <a:xfrm>
            <a:off x="914400" y="10668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Demonstrate how to fold an American Flag.</a:t>
            </a:r>
          </a:p>
        </p:txBody>
      </p:sp>
      <p:pic>
        <p:nvPicPr>
          <p:cNvPr id="60420"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pic>
        <p:nvPicPr>
          <p:cNvPr id="59398" name="Picture 6"/>
          <p:cNvPicPr>
            <a:picLocks noChangeAspect="1" noChangeArrowheads="1"/>
          </p:cNvPicPr>
          <p:nvPr/>
        </p:nvPicPr>
        <p:blipFill>
          <a:blip r:embed="rId5" cstate="print"/>
          <a:srcRect/>
          <a:stretch>
            <a:fillRect/>
          </a:stretch>
        </p:blipFill>
        <p:spPr bwMode="auto">
          <a:xfrm>
            <a:off x="2590800" y="2667000"/>
            <a:ext cx="4078288" cy="3905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slide(fromBottom)">
                                      <p:cBhvr>
                                        <p:cTn id="7" dur="500"/>
                                        <p:tgtEl>
                                          <p:spTgt spid="59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$800</a:t>
            </a:r>
          </a:p>
        </p:txBody>
      </p:sp>
      <p:sp>
        <p:nvSpPr>
          <p:cNvPr id="116739" name="Text Box 3"/>
          <p:cNvSpPr txBox="1">
            <a:spLocks noChangeArrowheads="1"/>
          </p:cNvSpPr>
          <p:nvPr/>
        </p:nvSpPr>
        <p:spPr bwMode="auto">
          <a:xfrm>
            <a:off x="228600" y="2743200"/>
            <a:ext cx="8915400" cy="2678113"/>
          </a:xfrm>
          <a:prstGeom prst="rect">
            <a:avLst/>
          </a:prstGeom>
          <a:noFill/>
          <a:ln w="9525">
            <a:noFill/>
            <a:miter lim="800000"/>
            <a:headEnd/>
            <a:tailEnd/>
          </a:ln>
        </p:spPr>
        <p:txBody>
          <a:bodyPr>
            <a:spAutoFit/>
          </a:bodyPr>
          <a:lstStyle/>
          <a:p>
            <a:pPr algn="ctr">
              <a:spcBef>
                <a:spcPct val="50000"/>
              </a:spcBef>
            </a:pPr>
            <a:r>
              <a:rPr lang="en-US">
                <a:solidFill>
                  <a:srgbClr val="FFFF00"/>
                </a:solidFill>
              </a:rPr>
              <a:t>The 3 points of the trefoil stand for the 3 parts of the Scout Oath. The eagle and shield  stand for freedom and a Scout’s readiness to defend that freedom. The two stars symbolize truth and knowledge. The shape of the badge means that a Scout can point the right way in life. The scroll bearing the scout motto is turned up at the edges as a reminder that a Scout smiles as he does his duty. The knot at the bottom of the scroll represents the Scout Slogan, Do a Good Turn Daily.</a:t>
            </a:r>
          </a:p>
        </p:txBody>
      </p:sp>
      <p:sp>
        <p:nvSpPr>
          <p:cNvPr id="61444" name="Text Box 4"/>
          <p:cNvSpPr txBox="1">
            <a:spLocks noChangeArrowheads="1"/>
          </p:cNvSpPr>
          <p:nvPr/>
        </p:nvSpPr>
        <p:spPr bwMode="auto">
          <a:xfrm>
            <a:off x="304800" y="1066800"/>
            <a:ext cx="85344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Describe the parts of the scout badge and what they mean.</a:t>
            </a:r>
          </a:p>
        </p:txBody>
      </p:sp>
      <p:pic>
        <p:nvPicPr>
          <p:cNvPr id="61445"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6739"/>
                                        </p:tgtEl>
                                        <p:attrNameLst>
                                          <p:attrName>style.visibility</p:attrName>
                                        </p:attrNameLst>
                                      </p:cBhvr>
                                      <p:to>
                                        <p:strVal val="visible"/>
                                      </p:to>
                                    </p:set>
                                    <p:animEffect transition="in" filter="slide(fromBottom)">
                                      <p:cBhvr>
                                        <p:cTn id="7" dur="500"/>
                                        <p:tgtEl>
                                          <p:spTgt spid="116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$1200</a:t>
            </a:r>
          </a:p>
        </p:txBody>
      </p:sp>
      <p:sp>
        <p:nvSpPr>
          <p:cNvPr id="118787" name="Text Box 3"/>
          <p:cNvSpPr txBox="1">
            <a:spLocks noChangeArrowheads="1"/>
          </p:cNvSpPr>
          <p:nvPr/>
        </p:nvSpPr>
        <p:spPr bwMode="auto">
          <a:xfrm>
            <a:off x="990600" y="1524000"/>
            <a:ext cx="7391400" cy="1570038"/>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Qualified supervision. Physical fitness. Safe area. Lifeguards on duty. Lookout. Ability groups. Buddy system. Discipline.</a:t>
            </a:r>
          </a:p>
        </p:txBody>
      </p:sp>
      <p:sp>
        <p:nvSpPr>
          <p:cNvPr id="62468" name="Text Box 4"/>
          <p:cNvSpPr txBox="1">
            <a:spLocks noChangeArrowheads="1"/>
          </p:cNvSpPr>
          <p:nvPr/>
        </p:nvSpPr>
        <p:spPr bwMode="auto">
          <a:xfrm>
            <a:off x="838200" y="35052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Explain 4 of the 8 points of a safe swim defense.</a:t>
            </a:r>
          </a:p>
        </p:txBody>
      </p:sp>
      <p:pic>
        <p:nvPicPr>
          <p:cNvPr id="62469"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18787"/>
                                        </p:tgtEl>
                                        <p:attrNameLst>
                                          <p:attrName>style.visibility</p:attrName>
                                        </p:attrNameLst>
                                      </p:cBhvr>
                                      <p:to>
                                        <p:strVal val="visible"/>
                                      </p:to>
                                    </p:set>
                                    <p:animEffect transition="in" filter="slide(fromTop)">
                                      <p:cBhvr>
                                        <p:cTn id="7" dur="500"/>
                                        <p:tgtEl>
                                          <p:spTgt spid="118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dirty="0" smtClean="0">
                <a:effectLst>
                  <a:outerShdw blurRad="38100" dist="38100" dir="2700000" algn="tl">
                    <a:srgbClr val="000000">
                      <a:alpha val="43137"/>
                    </a:srgbClr>
                  </a:outerShdw>
                </a:effectLst>
              </a:rPr>
              <a:t>Final Jeopardy</a:t>
            </a:r>
          </a:p>
        </p:txBody>
      </p:sp>
      <p:sp>
        <p:nvSpPr>
          <p:cNvPr id="145411" name="Text Box 3"/>
          <p:cNvSpPr txBox="1">
            <a:spLocks noChangeArrowheads="1"/>
          </p:cNvSpPr>
          <p:nvPr/>
        </p:nvSpPr>
        <p:spPr bwMode="auto">
          <a:xfrm>
            <a:off x="228600" y="1219200"/>
            <a:ext cx="8686800" cy="1077913"/>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A. Stinging Nettle, B. Poison Ivy,                            C. Brown Recluse Spider, D. Copperhead Snake</a:t>
            </a:r>
          </a:p>
        </p:txBody>
      </p:sp>
      <p:pic>
        <p:nvPicPr>
          <p:cNvPr id="145415" name="countdown.wav">
            <a:hlinkClick r:id="" action="ppaction://media"/>
          </p:cNvPr>
          <p:cNvPicPr>
            <a:picLocks noRot="1" noChangeAspect="1" noChangeArrowheads="1"/>
          </p:cNvPicPr>
          <p:nvPr>
            <a:audioFile r:link="rId1"/>
          </p:nvPr>
        </p:nvPicPr>
        <p:blipFill>
          <a:blip r:embed="rId4" cstate="print"/>
          <a:srcRect/>
          <a:stretch>
            <a:fillRect/>
          </a:stretch>
        </p:blipFill>
        <p:spPr bwMode="auto">
          <a:xfrm>
            <a:off x="4419600" y="5486400"/>
            <a:ext cx="304800" cy="304800"/>
          </a:xfrm>
          <a:prstGeom prst="rect">
            <a:avLst/>
          </a:prstGeom>
          <a:noFill/>
          <a:ln w="9525">
            <a:noFill/>
            <a:miter lim="800000"/>
            <a:headEnd/>
            <a:tailEnd/>
          </a:ln>
        </p:spPr>
      </p:pic>
      <p:pic>
        <p:nvPicPr>
          <p:cNvPr id="9221" name="Picture 8" descr="C:\Program Files\Common Files\Microsoft Shared\Clipart\cagcat50\bd00028_.wmf">
            <a:hlinkClick r:id="rId5" action="ppaction://hlinksldjump"/>
          </p:cNvPr>
          <p:cNvPicPr>
            <a:picLocks noChangeAspect="1" noChangeArrowheads="1"/>
          </p:cNvPicPr>
          <p:nvPr/>
        </p:nvPicPr>
        <p:blipFill>
          <a:blip r:embed="rId6" cstate="print"/>
          <a:srcRect/>
          <a:stretch>
            <a:fillRect/>
          </a:stretch>
        </p:blipFill>
        <p:spPr bwMode="auto">
          <a:xfrm>
            <a:off x="8001000" y="5715000"/>
            <a:ext cx="533400" cy="522288"/>
          </a:xfrm>
          <a:prstGeom prst="rect">
            <a:avLst/>
          </a:prstGeom>
          <a:noFill/>
          <a:ln w="9525">
            <a:noFill/>
            <a:miter lim="800000"/>
            <a:headEnd/>
            <a:tailEnd/>
          </a:ln>
        </p:spPr>
      </p:pic>
      <p:grpSp>
        <p:nvGrpSpPr>
          <p:cNvPr id="9222" name="Group 15"/>
          <p:cNvGrpSpPr>
            <a:grpSpLocks/>
          </p:cNvGrpSpPr>
          <p:nvPr/>
        </p:nvGrpSpPr>
        <p:grpSpPr bwMode="auto">
          <a:xfrm>
            <a:off x="304800" y="2133600"/>
            <a:ext cx="8458200" cy="4532313"/>
            <a:chOff x="304800" y="2133600"/>
            <a:chExt cx="8458200" cy="4532313"/>
          </a:xfrm>
        </p:grpSpPr>
        <p:grpSp>
          <p:nvGrpSpPr>
            <p:cNvPr id="9223" name="Group 10"/>
            <p:cNvGrpSpPr>
              <a:grpSpLocks/>
            </p:cNvGrpSpPr>
            <p:nvPr/>
          </p:nvGrpSpPr>
          <p:grpSpPr bwMode="auto">
            <a:xfrm>
              <a:off x="304800" y="2133600"/>
              <a:ext cx="8458200" cy="4532313"/>
              <a:chOff x="304800" y="2133600"/>
              <a:chExt cx="8458200" cy="4532313"/>
            </a:xfrm>
          </p:grpSpPr>
          <p:sp>
            <p:nvSpPr>
              <p:cNvPr id="9228" name="Text Box 4"/>
              <p:cNvSpPr txBox="1">
                <a:spLocks noChangeArrowheads="1"/>
              </p:cNvSpPr>
              <p:nvPr/>
            </p:nvSpPr>
            <p:spPr bwMode="auto">
              <a:xfrm>
                <a:off x="381000" y="2133600"/>
                <a:ext cx="8382000" cy="830263"/>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Identify the following:</a:t>
                </a:r>
              </a:p>
            </p:txBody>
          </p:sp>
          <p:pic>
            <p:nvPicPr>
              <p:cNvPr id="9229" name="Picture 7"/>
              <p:cNvPicPr>
                <a:picLocks noChangeAspect="1" noChangeArrowheads="1"/>
              </p:cNvPicPr>
              <p:nvPr/>
            </p:nvPicPr>
            <p:blipFill>
              <a:blip r:embed="rId7" cstate="print"/>
              <a:srcRect l="4353" t="2499" r="18768" b="10001"/>
              <a:stretch>
                <a:fillRect/>
              </a:stretch>
            </p:blipFill>
            <p:spPr bwMode="auto">
              <a:xfrm>
                <a:off x="3200400" y="2971800"/>
                <a:ext cx="1676400" cy="1833563"/>
              </a:xfrm>
              <a:prstGeom prst="rect">
                <a:avLst/>
              </a:prstGeom>
              <a:noFill/>
              <a:ln w="9525">
                <a:noFill/>
                <a:miter lim="800000"/>
                <a:headEnd/>
                <a:tailEnd/>
              </a:ln>
            </p:spPr>
          </p:pic>
          <p:pic>
            <p:nvPicPr>
              <p:cNvPr id="9230" name="Picture 8"/>
              <p:cNvPicPr>
                <a:picLocks noChangeAspect="1" noChangeArrowheads="1"/>
              </p:cNvPicPr>
              <p:nvPr/>
            </p:nvPicPr>
            <p:blipFill>
              <a:blip r:embed="rId8" cstate="print"/>
              <a:srcRect/>
              <a:stretch>
                <a:fillRect/>
              </a:stretch>
            </p:blipFill>
            <p:spPr bwMode="auto">
              <a:xfrm>
                <a:off x="5715000" y="2971800"/>
                <a:ext cx="2752725" cy="1804988"/>
              </a:xfrm>
              <a:prstGeom prst="rect">
                <a:avLst/>
              </a:prstGeom>
              <a:noFill/>
              <a:ln w="9525">
                <a:noFill/>
                <a:miter lim="800000"/>
                <a:headEnd/>
                <a:tailEnd/>
              </a:ln>
            </p:spPr>
          </p:pic>
          <p:pic>
            <p:nvPicPr>
              <p:cNvPr id="9231" name="Picture 9"/>
              <p:cNvPicPr>
                <a:picLocks noChangeAspect="1" noChangeArrowheads="1"/>
              </p:cNvPicPr>
              <p:nvPr/>
            </p:nvPicPr>
            <p:blipFill>
              <a:blip r:embed="rId9" cstate="print"/>
              <a:srcRect/>
              <a:stretch>
                <a:fillRect/>
              </a:stretch>
            </p:blipFill>
            <p:spPr bwMode="auto">
              <a:xfrm>
                <a:off x="3200400" y="4953000"/>
                <a:ext cx="2286000" cy="1712913"/>
              </a:xfrm>
              <a:prstGeom prst="rect">
                <a:avLst/>
              </a:prstGeom>
              <a:noFill/>
              <a:ln w="9525">
                <a:noFill/>
                <a:miter lim="800000"/>
                <a:headEnd/>
                <a:tailEnd/>
              </a:ln>
            </p:spPr>
          </p:pic>
          <p:pic>
            <p:nvPicPr>
              <p:cNvPr id="9232" name="Picture 10"/>
              <p:cNvPicPr>
                <a:picLocks noChangeAspect="1" noChangeArrowheads="1"/>
              </p:cNvPicPr>
              <p:nvPr/>
            </p:nvPicPr>
            <p:blipFill>
              <a:blip r:embed="rId10" cstate="print"/>
              <a:srcRect l="6897" r="6897"/>
              <a:stretch>
                <a:fillRect/>
              </a:stretch>
            </p:blipFill>
            <p:spPr bwMode="auto">
              <a:xfrm>
                <a:off x="304800" y="3048000"/>
                <a:ext cx="2590800" cy="2446338"/>
              </a:xfrm>
              <a:prstGeom prst="rect">
                <a:avLst/>
              </a:prstGeom>
              <a:noFill/>
              <a:ln w="9525">
                <a:noFill/>
                <a:miter lim="800000"/>
                <a:headEnd/>
                <a:tailEnd/>
              </a:ln>
            </p:spPr>
          </p:pic>
        </p:grpSp>
        <p:sp>
          <p:nvSpPr>
            <p:cNvPr id="9224" name="TextBox 11"/>
            <p:cNvSpPr txBox="1">
              <a:spLocks noChangeArrowheads="1"/>
            </p:cNvSpPr>
            <p:nvPr/>
          </p:nvSpPr>
          <p:spPr bwMode="auto">
            <a:xfrm>
              <a:off x="1371600" y="5486400"/>
              <a:ext cx="381000" cy="461665"/>
            </a:xfrm>
            <a:prstGeom prst="rect">
              <a:avLst/>
            </a:prstGeom>
            <a:noFill/>
            <a:ln w="9525">
              <a:noFill/>
              <a:miter lim="800000"/>
              <a:headEnd/>
              <a:tailEnd/>
            </a:ln>
          </p:spPr>
          <p:txBody>
            <a:bodyPr>
              <a:spAutoFit/>
            </a:bodyPr>
            <a:lstStyle/>
            <a:p>
              <a:r>
                <a:rPr lang="en-US" b="1">
                  <a:solidFill>
                    <a:schemeClr val="bg1"/>
                  </a:solidFill>
                </a:rPr>
                <a:t>A</a:t>
              </a:r>
            </a:p>
          </p:txBody>
        </p:sp>
        <p:sp>
          <p:nvSpPr>
            <p:cNvPr id="9225" name="TextBox 12"/>
            <p:cNvSpPr txBox="1">
              <a:spLocks noChangeArrowheads="1"/>
            </p:cNvSpPr>
            <p:nvPr/>
          </p:nvSpPr>
          <p:spPr bwMode="auto">
            <a:xfrm>
              <a:off x="4953000" y="3733800"/>
              <a:ext cx="381000" cy="461665"/>
            </a:xfrm>
            <a:prstGeom prst="rect">
              <a:avLst/>
            </a:prstGeom>
            <a:noFill/>
            <a:ln w="9525">
              <a:noFill/>
              <a:miter lim="800000"/>
              <a:headEnd/>
              <a:tailEnd/>
            </a:ln>
          </p:spPr>
          <p:txBody>
            <a:bodyPr>
              <a:spAutoFit/>
            </a:bodyPr>
            <a:lstStyle/>
            <a:p>
              <a:r>
                <a:rPr lang="en-US" b="1">
                  <a:solidFill>
                    <a:schemeClr val="bg1"/>
                  </a:solidFill>
                </a:rPr>
                <a:t>B</a:t>
              </a:r>
            </a:p>
          </p:txBody>
        </p:sp>
        <p:sp>
          <p:nvSpPr>
            <p:cNvPr id="9226" name="TextBox 13"/>
            <p:cNvSpPr txBox="1">
              <a:spLocks noChangeArrowheads="1"/>
            </p:cNvSpPr>
            <p:nvPr/>
          </p:nvSpPr>
          <p:spPr bwMode="auto">
            <a:xfrm>
              <a:off x="5562600" y="5638800"/>
              <a:ext cx="381000" cy="461665"/>
            </a:xfrm>
            <a:prstGeom prst="rect">
              <a:avLst/>
            </a:prstGeom>
            <a:noFill/>
            <a:ln w="9525">
              <a:noFill/>
              <a:miter lim="800000"/>
              <a:headEnd/>
              <a:tailEnd/>
            </a:ln>
          </p:spPr>
          <p:txBody>
            <a:bodyPr>
              <a:spAutoFit/>
            </a:bodyPr>
            <a:lstStyle/>
            <a:p>
              <a:r>
                <a:rPr lang="en-US" b="1">
                  <a:solidFill>
                    <a:schemeClr val="bg1"/>
                  </a:solidFill>
                </a:rPr>
                <a:t>D</a:t>
              </a:r>
            </a:p>
          </p:txBody>
        </p:sp>
        <p:sp>
          <p:nvSpPr>
            <p:cNvPr id="9227" name="TextBox 14"/>
            <p:cNvSpPr txBox="1">
              <a:spLocks noChangeArrowheads="1"/>
            </p:cNvSpPr>
            <p:nvPr/>
          </p:nvSpPr>
          <p:spPr bwMode="auto">
            <a:xfrm>
              <a:off x="6934200" y="4800600"/>
              <a:ext cx="381000" cy="461665"/>
            </a:xfrm>
            <a:prstGeom prst="rect">
              <a:avLst/>
            </a:prstGeom>
            <a:noFill/>
            <a:ln w="9525">
              <a:noFill/>
              <a:miter lim="800000"/>
              <a:headEnd/>
              <a:tailEnd/>
            </a:ln>
          </p:spPr>
          <p:txBody>
            <a:bodyPr>
              <a:spAutoFit/>
            </a:bodyPr>
            <a:lstStyle/>
            <a:p>
              <a:r>
                <a:rPr lang="en-US" b="1">
                  <a:solidFill>
                    <a:schemeClr val="bg1"/>
                  </a:solidFill>
                </a:rPr>
                <a:t>C</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989" fill="hold"/>
                                        <p:tgtEl>
                                          <p:spTgt spid="14541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45411"/>
                                        </p:tgtEl>
                                        <p:attrNameLst>
                                          <p:attrName>style.visibility</p:attrName>
                                        </p:attrNameLst>
                                      </p:cBhvr>
                                      <p:to>
                                        <p:strVal val="visible"/>
                                      </p:to>
                                    </p:set>
                                    <p:anim calcmode="lin" valueType="num">
                                      <p:cBhvr additive="base">
                                        <p:cTn id="11" dur="500" fill="hold"/>
                                        <p:tgtEl>
                                          <p:spTgt spid="145411"/>
                                        </p:tgtEl>
                                        <p:attrNameLst>
                                          <p:attrName>ppt_x</p:attrName>
                                        </p:attrNameLst>
                                      </p:cBhvr>
                                      <p:tavLst>
                                        <p:tav tm="0">
                                          <p:val>
                                            <p:strVal val="0-#ppt_w/2"/>
                                          </p:val>
                                        </p:tav>
                                        <p:tav tm="100000">
                                          <p:val>
                                            <p:strVal val="#ppt_x"/>
                                          </p:val>
                                        </p:tav>
                                      </p:tavLst>
                                    </p:anim>
                                    <p:anim calcmode="lin" valueType="num">
                                      <p:cBhvr additive="base">
                                        <p:cTn id="12" dur="500" fill="hold"/>
                                        <p:tgtEl>
                                          <p:spTgt spid="1454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45415"/>
                </p:tgtEl>
              </p:cMediaNode>
            </p:audio>
          </p:childTnLst>
        </p:cTn>
      </p:par>
    </p:tnLst>
    <p:bldLst>
      <p:bldP spid="145411"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$1600</a:t>
            </a:r>
          </a:p>
        </p:txBody>
      </p:sp>
      <p:sp>
        <p:nvSpPr>
          <p:cNvPr id="120835" name="Text Box 3"/>
          <p:cNvSpPr txBox="1">
            <a:spLocks noChangeArrowheads="1"/>
          </p:cNvSpPr>
          <p:nvPr/>
        </p:nvSpPr>
        <p:spPr bwMode="auto">
          <a:xfrm>
            <a:off x="990600" y="1524000"/>
            <a:ext cx="7391400" cy="1570038"/>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Qualified supervision. Physical fitness. Swimming ability. PFD’s. Buddy system. Skill proficiency. Planning. Equipment.</a:t>
            </a:r>
          </a:p>
        </p:txBody>
      </p:sp>
      <p:sp>
        <p:nvSpPr>
          <p:cNvPr id="63492" name="Text Box 4"/>
          <p:cNvSpPr txBox="1">
            <a:spLocks noChangeArrowheads="1"/>
          </p:cNvSpPr>
          <p:nvPr/>
        </p:nvSpPr>
        <p:spPr bwMode="auto">
          <a:xfrm>
            <a:off x="838200" y="3124200"/>
            <a:ext cx="7543800" cy="2308225"/>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Describe 4 of the 8 precautions that should be taken for a safe trip afloat.</a:t>
            </a:r>
          </a:p>
        </p:txBody>
      </p:sp>
      <p:pic>
        <p:nvPicPr>
          <p:cNvPr id="63493"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20835"/>
                                        </p:tgtEl>
                                        <p:attrNameLst>
                                          <p:attrName>style.visibility</p:attrName>
                                        </p:attrNameLst>
                                      </p:cBhvr>
                                      <p:to>
                                        <p:strVal val="visible"/>
                                      </p:to>
                                    </p:set>
                                    <p:animEffect transition="in" filter="slide(fromTop)">
                                      <p:cBhvr>
                                        <p:cTn id="7" dur="500"/>
                                        <p:tgtEl>
                                          <p:spTgt spid="120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$2000</a:t>
            </a:r>
          </a:p>
        </p:txBody>
      </p:sp>
      <p:sp>
        <p:nvSpPr>
          <p:cNvPr id="122883" name="Text Box 3"/>
          <p:cNvSpPr txBox="1">
            <a:spLocks noChangeArrowheads="1"/>
          </p:cNvSpPr>
          <p:nvPr/>
        </p:nvSpPr>
        <p:spPr bwMode="auto">
          <a:xfrm>
            <a:off x="0" y="2743200"/>
            <a:ext cx="9144000" cy="2678113"/>
          </a:xfrm>
          <a:prstGeom prst="rect">
            <a:avLst/>
          </a:prstGeom>
          <a:noFill/>
          <a:ln w="9525">
            <a:noFill/>
            <a:miter lim="800000"/>
            <a:headEnd/>
            <a:tailEnd/>
          </a:ln>
        </p:spPr>
        <p:txBody>
          <a:bodyPr>
            <a:spAutoFit/>
          </a:bodyPr>
          <a:lstStyle/>
          <a:p>
            <a:pPr algn="ctr">
              <a:spcBef>
                <a:spcPct val="50000"/>
              </a:spcBef>
            </a:pPr>
            <a:r>
              <a:rPr lang="en-US" sz="2800" b="1">
                <a:solidFill>
                  <a:srgbClr val="FFFF00"/>
                </a:solidFill>
              </a:rPr>
              <a:t>Square</a:t>
            </a:r>
            <a:r>
              <a:rPr lang="en-US" sz="2800">
                <a:solidFill>
                  <a:srgbClr val="FFFF00"/>
                </a:solidFill>
              </a:rPr>
              <a:t> – To bind poles that touch and cross at a 45 to 90 degree angle. </a:t>
            </a:r>
            <a:r>
              <a:rPr lang="en-US" sz="2800" b="1">
                <a:solidFill>
                  <a:srgbClr val="FFFF00"/>
                </a:solidFill>
              </a:rPr>
              <a:t>Shear</a:t>
            </a:r>
            <a:r>
              <a:rPr lang="en-US" sz="2800">
                <a:solidFill>
                  <a:srgbClr val="FFFF00"/>
                </a:solidFill>
              </a:rPr>
              <a:t> – To bind poles where a flexible joint is needed. </a:t>
            </a:r>
            <a:r>
              <a:rPr lang="en-US" sz="2800" b="1">
                <a:solidFill>
                  <a:srgbClr val="FFFF00"/>
                </a:solidFill>
              </a:rPr>
              <a:t>Diagonal</a:t>
            </a:r>
            <a:r>
              <a:rPr lang="en-US" sz="2800">
                <a:solidFill>
                  <a:srgbClr val="FFFF00"/>
                </a:solidFill>
              </a:rPr>
              <a:t> – To bind poles that do not touch but cross each other at a 45 to 90 degree angle. </a:t>
            </a:r>
            <a:r>
              <a:rPr lang="en-US" sz="2800" b="1">
                <a:solidFill>
                  <a:srgbClr val="FFFF00"/>
                </a:solidFill>
              </a:rPr>
              <a:t>Round</a:t>
            </a:r>
            <a:r>
              <a:rPr lang="en-US" sz="2800">
                <a:solidFill>
                  <a:srgbClr val="FFFF00"/>
                </a:solidFill>
              </a:rPr>
              <a:t> – Bind 2 poles side by side (flagpole). </a:t>
            </a:r>
            <a:r>
              <a:rPr lang="en-US" sz="2800" b="1">
                <a:solidFill>
                  <a:srgbClr val="FFFF00"/>
                </a:solidFill>
              </a:rPr>
              <a:t>Tripod</a:t>
            </a:r>
            <a:r>
              <a:rPr lang="en-US" sz="2800">
                <a:solidFill>
                  <a:srgbClr val="FFFF00"/>
                </a:solidFill>
              </a:rPr>
              <a:t> – For making tripods. </a:t>
            </a:r>
            <a:r>
              <a:rPr lang="en-US" sz="2800" b="1">
                <a:solidFill>
                  <a:srgbClr val="FFFF00"/>
                </a:solidFill>
              </a:rPr>
              <a:t>Floor</a:t>
            </a:r>
            <a:r>
              <a:rPr lang="en-US" sz="2800">
                <a:solidFill>
                  <a:srgbClr val="FFFF00"/>
                </a:solidFill>
              </a:rPr>
              <a:t> – Secures the top of a table or the deck of a tower or raft.</a:t>
            </a:r>
          </a:p>
        </p:txBody>
      </p:sp>
      <p:sp>
        <p:nvSpPr>
          <p:cNvPr id="64516" name="Text Box 4"/>
          <p:cNvSpPr txBox="1">
            <a:spLocks noChangeArrowheads="1"/>
          </p:cNvSpPr>
          <p:nvPr/>
        </p:nvSpPr>
        <p:spPr bwMode="auto">
          <a:xfrm>
            <a:off x="838200" y="9906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Name 4 lashings and tell when you would use them.</a:t>
            </a:r>
          </a:p>
        </p:txBody>
      </p:sp>
      <p:pic>
        <p:nvPicPr>
          <p:cNvPr id="64517"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2883"/>
                                        </p:tgtEl>
                                        <p:attrNameLst>
                                          <p:attrName>style.visibility</p:attrName>
                                        </p:attrNameLst>
                                      </p:cBhvr>
                                      <p:to>
                                        <p:strVal val="visible"/>
                                      </p:to>
                                    </p:set>
                                    <p:animEffect transition="in" filter="slide(fromBottom)">
                                      <p:cBhvr>
                                        <p:cTn id="7" dur="500"/>
                                        <p:tgtEl>
                                          <p:spTgt spid="122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$400</a:t>
            </a:r>
          </a:p>
        </p:txBody>
      </p:sp>
      <p:sp>
        <p:nvSpPr>
          <p:cNvPr id="124931" name="Text Box 3"/>
          <p:cNvSpPr txBox="1">
            <a:spLocks noChangeArrowheads="1"/>
          </p:cNvSpPr>
          <p:nvPr/>
        </p:nvSpPr>
        <p:spPr bwMode="auto">
          <a:xfrm>
            <a:off x="228600" y="2667000"/>
            <a:ext cx="8686800" cy="2678113"/>
          </a:xfrm>
          <a:prstGeom prst="rect">
            <a:avLst/>
          </a:prstGeom>
          <a:noFill/>
          <a:ln w="9525">
            <a:noFill/>
            <a:miter lim="800000"/>
            <a:headEnd/>
            <a:tailEnd/>
          </a:ln>
        </p:spPr>
        <p:txBody>
          <a:bodyPr>
            <a:spAutoFit/>
          </a:bodyPr>
          <a:lstStyle/>
          <a:p>
            <a:pPr algn="ctr"/>
            <a:r>
              <a:rPr lang="en-US">
                <a:solidFill>
                  <a:srgbClr val="FFFF00"/>
                </a:solidFill>
              </a:rPr>
              <a:t>Plan Ahead and Prepare </a:t>
            </a:r>
          </a:p>
          <a:p>
            <a:pPr algn="ctr"/>
            <a:r>
              <a:rPr lang="en-US">
                <a:solidFill>
                  <a:srgbClr val="FFFF00"/>
                </a:solidFill>
              </a:rPr>
              <a:t>Travel and Camp on Durable Surfaces</a:t>
            </a:r>
          </a:p>
          <a:p>
            <a:pPr algn="ctr"/>
            <a:r>
              <a:rPr lang="en-US">
                <a:solidFill>
                  <a:srgbClr val="FFFF00"/>
                </a:solidFill>
              </a:rPr>
              <a:t>Dispose of Waste Properly</a:t>
            </a:r>
          </a:p>
          <a:p>
            <a:pPr algn="ctr"/>
            <a:r>
              <a:rPr lang="en-US">
                <a:solidFill>
                  <a:srgbClr val="FFFF00"/>
                </a:solidFill>
              </a:rPr>
              <a:t>Leave What You Find</a:t>
            </a:r>
          </a:p>
          <a:p>
            <a:pPr algn="ctr"/>
            <a:r>
              <a:rPr lang="en-US">
                <a:solidFill>
                  <a:srgbClr val="FFFF00"/>
                </a:solidFill>
              </a:rPr>
              <a:t>Minimize Campfire Impacts</a:t>
            </a:r>
          </a:p>
          <a:p>
            <a:pPr algn="ctr"/>
            <a:r>
              <a:rPr lang="en-US">
                <a:solidFill>
                  <a:srgbClr val="FFFF00"/>
                </a:solidFill>
              </a:rPr>
              <a:t>Respect Wildlife</a:t>
            </a:r>
          </a:p>
          <a:p>
            <a:pPr algn="ctr"/>
            <a:r>
              <a:rPr lang="en-US">
                <a:solidFill>
                  <a:srgbClr val="FFFF00"/>
                </a:solidFill>
              </a:rPr>
              <a:t>Be Considerate of Other Visitors</a:t>
            </a:r>
          </a:p>
        </p:txBody>
      </p:sp>
      <p:sp>
        <p:nvSpPr>
          <p:cNvPr id="65540" name="Text Box 4"/>
          <p:cNvSpPr txBox="1">
            <a:spLocks noChangeArrowheads="1"/>
          </p:cNvSpPr>
          <p:nvPr/>
        </p:nvSpPr>
        <p:spPr bwMode="auto">
          <a:xfrm>
            <a:off x="0" y="1371600"/>
            <a:ext cx="9144000" cy="830263"/>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Identify the 7 principles of LNT</a:t>
            </a:r>
          </a:p>
        </p:txBody>
      </p:sp>
      <p:pic>
        <p:nvPicPr>
          <p:cNvPr id="65541"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4931"/>
                                        </p:tgtEl>
                                        <p:attrNameLst>
                                          <p:attrName>style.visibility</p:attrName>
                                        </p:attrNameLst>
                                      </p:cBhvr>
                                      <p:to>
                                        <p:strVal val="visible"/>
                                      </p:to>
                                    </p:set>
                                    <p:animEffect transition="in" filter="slide(fromBottom)">
                                      <p:cBhvr>
                                        <p:cTn id="7" dur="500"/>
                                        <p:tgtEl>
                                          <p:spTgt spid="124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$800</a:t>
            </a:r>
          </a:p>
        </p:txBody>
      </p:sp>
      <p:sp>
        <p:nvSpPr>
          <p:cNvPr id="126979" name="Text Box 3"/>
          <p:cNvSpPr txBox="1">
            <a:spLocks noChangeArrowheads="1"/>
          </p:cNvSpPr>
          <p:nvPr/>
        </p:nvSpPr>
        <p:spPr bwMode="auto">
          <a:xfrm>
            <a:off x="228600" y="2667000"/>
            <a:ext cx="8915400" cy="3046413"/>
          </a:xfrm>
          <a:prstGeom prst="rect">
            <a:avLst/>
          </a:prstGeom>
          <a:noFill/>
          <a:ln w="9525">
            <a:noFill/>
            <a:miter lim="800000"/>
            <a:headEnd/>
            <a:tailEnd/>
          </a:ln>
        </p:spPr>
        <p:txBody>
          <a:bodyPr>
            <a:spAutoFit/>
          </a:bodyPr>
          <a:lstStyle/>
          <a:p>
            <a:pPr>
              <a:buFont typeface="Arial" charset="0"/>
              <a:buChar char="•"/>
            </a:pPr>
            <a:r>
              <a:rPr lang="en-US">
                <a:solidFill>
                  <a:srgbClr val="FFFF00"/>
                </a:solidFill>
              </a:rPr>
              <a:t>Pack it in, pack it out. Pack out all trash, leftover food, and litter.</a:t>
            </a:r>
          </a:p>
          <a:p>
            <a:pPr>
              <a:buFont typeface="Arial" charset="0"/>
              <a:buChar char="•"/>
            </a:pPr>
            <a:r>
              <a:rPr lang="en-US">
                <a:solidFill>
                  <a:srgbClr val="FFFF00"/>
                </a:solidFill>
              </a:rPr>
              <a:t>Deposit solid human waste in catholes dug 6 to 8 inches deep at least 200 feet from water, camp, and trails. Cover and disguise the cathole when finished.</a:t>
            </a:r>
          </a:p>
          <a:p>
            <a:pPr>
              <a:buFont typeface="Arial" charset="0"/>
              <a:buChar char="•"/>
            </a:pPr>
            <a:r>
              <a:rPr lang="en-US">
                <a:solidFill>
                  <a:srgbClr val="FFFF00"/>
                </a:solidFill>
              </a:rPr>
              <a:t>Pack out toilet paper and hygiene products.</a:t>
            </a:r>
          </a:p>
          <a:p>
            <a:pPr>
              <a:buFont typeface="Arial" charset="0"/>
              <a:buChar char="•"/>
            </a:pPr>
            <a:r>
              <a:rPr lang="en-US">
                <a:solidFill>
                  <a:srgbClr val="FFFF00"/>
                </a:solidFill>
              </a:rPr>
              <a:t>To wash yourself or your dishes, carry water 200 feet away from streams or lakes and use small amounts of biodegradable soap. Scatter strained dishwater.</a:t>
            </a:r>
          </a:p>
        </p:txBody>
      </p:sp>
      <p:sp>
        <p:nvSpPr>
          <p:cNvPr id="66564" name="Text Box 4"/>
          <p:cNvSpPr txBox="1">
            <a:spLocks noChangeArrowheads="1"/>
          </p:cNvSpPr>
          <p:nvPr/>
        </p:nvSpPr>
        <p:spPr bwMode="auto">
          <a:xfrm>
            <a:off x="0" y="1066800"/>
            <a:ext cx="91440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Using LNT principles, what does it mean to dispose of wastes properly?</a:t>
            </a:r>
          </a:p>
        </p:txBody>
      </p:sp>
      <p:pic>
        <p:nvPicPr>
          <p:cNvPr id="66565"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6979"/>
                                        </p:tgtEl>
                                        <p:attrNameLst>
                                          <p:attrName>style.visibility</p:attrName>
                                        </p:attrNameLst>
                                      </p:cBhvr>
                                      <p:to>
                                        <p:strVal val="visible"/>
                                      </p:to>
                                    </p:set>
                                    <p:animEffect transition="in" filter="slide(fromBottom)">
                                      <p:cBhvr>
                                        <p:cTn id="7" dur="500"/>
                                        <p:tgtEl>
                                          <p:spTgt spid="126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$1200</a:t>
            </a:r>
          </a:p>
        </p:txBody>
      </p:sp>
      <p:sp>
        <p:nvSpPr>
          <p:cNvPr id="129027" name="Text Box 3"/>
          <p:cNvSpPr txBox="1">
            <a:spLocks noChangeArrowheads="1"/>
          </p:cNvSpPr>
          <p:nvPr/>
        </p:nvSpPr>
        <p:spPr bwMode="auto">
          <a:xfrm>
            <a:off x="228600" y="2819400"/>
            <a:ext cx="8686800" cy="2678113"/>
          </a:xfrm>
          <a:prstGeom prst="rect">
            <a:avLst/>
          </a:prstGeom>
          <a:noFill/>
          <a:ln w="9525">
            <a:noFill/>
            <a:miter lim="800000"/>
            <a:headEnd/>
            <a:tailEnd/>
          </a:ln>
        </p:spPr>
        <p:txBody>
          <a:bodyPr>
            <a:spAutoFit/>
          </a:bodyPr>
          <a:lstStyle/>
          <a:p>
            <a:pPr algn="ctr">
              <a:spcBef>
                <a:spcPct val="50000"/>
              </a:spcBef>
            </a:pPr>
            <a:r>
              <a:rPr lang="en-US" sz="2800">
                <a:solidFill>
                  <a:srgbClr val="FFFF00"/>
                </a:solidFill>
              </a:rPr>
              <a:t>Use a lightweight stove for cooking and enjoy a candle lantern for light. Where fires are permitted, use established fire rings, fire pans, or mound fires. Keep fires small. Only use sticks from the ground that can be broken by hand. Burn all wood and coals to ash, put out campfires completely, then scatter cool ashes.</a:t>
            </a:r>
          </a:p>
        </p:txBody>
      </p:sp>
      <p:sp>
        <p:nvSpPr>
          <p:cNvPr id="67588" name="Text Box 4"/>
          <p:cNvSpPr txBox="1">
            <a:spLocks noChangeArrowheads="1"/>
          </p:cNvSpPr>
          <p:nvPr/>
        </p:nvSpPr>
        <p:spPr bwMode="auto">
          <a:xfrm>
            <a:off x="228600" y="1219200"/>
            <a:ext cx="8686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Using LNT principles, how do you minimize campfire impacts?</a:t>
            </a:r>
          </a:p>
        </p:txBody>
      </p:sp>
      <p:pic>
        <p:nvPicPr>
          <p:cNvPr id="67589"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9027"/>
                                        </p:tgtEl>
                                        <p:attrNameLst>
                                          <p:attrName>style.visibility</p:attrName>
                                        </p:attrNameLst>
                                      </p:cBhvr>
                                      <p:to>
                                        <p:strVal val="visible"/>
                                      </p:to>
                                    </p:set>
                                    <p:animEffect transition="in" filter="slide(fromBottom)">
                                      <p:cBhvr>
                                        <p:cTn id="7" dur="500"/>
                                        <p:tgtEl>
                                          <p:spTgt spid="129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$1600</a:t>
            </a:r>
          </a:p>
        </p:txBody>
      </p:sp>
      <p:sp>
        <p:nvSpPr>
          <p:cNvPr id="131075" name="Text Box 3"/>
          <p:cNvSpPr txBox="1">
            <a:spLocks noChangeArrowheads="1"/>
          </p:cNvSpPr>
          <p:nvPr/>
        </p:nvSpPr>
        <p:spPr bwMode="auto">
          <a:xfrm>
            <a:off x="228600" y="2819400"/>
            <a:ext cx="8686800" cy="2678113"/>
          </a:xfrm>
          <a:prstGeom prst="rect">
            <a:avLst/>
          </a:prstGeom>
          <a:noFill/>
          <a:ln w="9525">
            <a:noFill/>
            <a:miter lim="800000"/>
            <a:headEnd/>
            <a:tailEnd/>
          </a:ln>
        </p:spPr>
        <p:txBody>
          <a:bodyPr>
            <a:spAutoFit/>
          </a:bodyPr>
          <a:lstStyle/>
          <a:p>
            <a:pPr>
              <a:buFont typeface="Arial" charset="0"/>
              <a:buChar char="•"/>
            </a:pPr>
            <a:r>
              <a:rPr lang="en-US">
                <a:solidFill>
                  <a:srgbClr val="FFFF00"/>
                </a:solidFill>
              </a:rPr>
              <a:t>Observe wildlife from a distance. Do not follow or approach them.</a:t>
            </a:r>
          </a:p>
          <a:p>
            <a:pPr>
              <a:buFont typeface="Arial" charset="0"/>
              <a:buChar char="•"/>
            </a:pPr>
            <a:r>
              <a:rPr lang="en-US">
                <a:solidFill>
                  <a:srgbClr val="FFFF00"/>
                </a:solidFill>
              </a:rPr>
              <a:t>Never feed animals. Feeding wildlife damages their health, alters natural behaviors, and exposes them to predators and other dangers.</a:t>
            </a:r>
          </a:p>
          <a:p>
            <a:pPr>
              <a:buFont typeface="Arial" charset="0"/>
              <a:buChar char="•"/>
            </a:pPr>
            <a:r>
              <a:rPr lang="en-US">
                <a:solidFill>
                  <a:srgbClr val="FFFF00"/>
                </a:solidFill>
              </a:rPr>
              <a:t>Protect wildlife and your food by storing rations and trash securely.</a:t>
            </a:r>
          </a:p>
          <a:p>
            <a:pPr>
              <a:buFont typeface="Arial" charset="0"/>
              <a:buChar char="•"/>
            </a:pPr>
            <a:r>
              <a:rPr lang="en-US">
                <a:solidFill>
                  <a:srgbClr val="FFFF00"/>
                </a:solidFill>
              </a:rPr>
              <a:t>Control pets at all times, or leave them at home.</a:t>
            </a:r>
          </a:p>
          <a:p>
            <a:pPr>
              <a:buFont typeface="Arial" charset="0"/>
              <a:buChar char="•"/>
            </a:pPr>
            <a:r>
              <a:rPr lang="en-US">
                <a:solidFill>
                  <a:srgbClr val="FFFF00"/>
                </a:solidFill>
              </a:rPr>
              <a:t>Avoid wildlife during sensitive times: mating, nesting, raising young, or winter.</a:t>
            </a:r>
          </a:p>
        </p:txBody>
      </p:sp>
      <p:sp>
        <p:nvSpPr>
          <p:cNvPr id="68612" name="Text Box 4"/>
          <p:cNvSpPr txBox="1">
            <a:spLocks noChangeArrowheads="1"/>
          </p:cNvSpPr>
          <p:nvPr/>
        </p:nvSpPr>
        <p:spPr bwMode="auto">
          <a:xfrm>
            <a:off x="228600" y="1143000"/>
            <a:ext cx="8686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Using LNT principles, What does it mean to respect wildlife?</a:t>
            </a:r>
          </a:p>
        </p:txBody>
      </p:sp>
      <p:pic>
        <p:nvPicPr>
          <p:cNvPr id="68613"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1075"/>
                                        </p:tgtEl>
                                        <p:attrNameLst>
                                          <p:attrName>style.visibility</p:attrName>
                                        </p:attrNameLst>
                                      </p:cBhvr>
                                      <p:to>
                                        <p:strVal val="visible"/>
                                      </p:to>
                                    </p:set>
                                    <p:animEffect transition="in" filter="slide(fromBottom)">
                                      <p:cBhvr>
                                        <p:cTn id="7" dur="500"/>
                                        <p:tgtEl>
                                          <p:spTgt spid="131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$2000</a:t>
            </a:r>
          </a:p>
        </p:txBody>
      </p:sp>
      <p:sp>
        <p:nvSpPr>
          <p:cNvPr id="133123" name="Text Box 3"/>
          <p:cNvSpPr txBox="1">
            <a:spLocks noChangeArrowheads="1"/>
          </p:cNvSpPr>
          <p:nvPr/>
        </p:nvSpPr>
        <p:spPr bwMode="auto">
          <a:xfrm>
            <a:off x="0" y="2667000"/>
            <a:ext cx="9144000" cy="3046413"/>
          </a:xfrm>
          <a:prstGeom prst="rect">
            <a:avLst/>
          </a:prstGeom>
          <a:noFill/>
          <a:ln w="9525">
            <a:noFill/>
            <a:miter lim="800000"/>
            <a:headEnd/>
            <a:tailEnd/>
          </a:ln>
        </p:spPr>
        <p:txBody>
          <a:bodyPr>
            <a:spAutoFit/>
          </a:bodyPr>
          <a:lstStyle/>
          <a:p>
            <a:r>
              <a:rPr lang="en-US">
                <a:solidFill>
                  <a:srgbClr val="FFFF00"/>
                </a:solidFill>
              </a:rPr>
              <a:t>Durable surfaces include established trails and campsites, rock, gravel, dry grasses or snow. Protect riparian areas by camping at least 200 feet from lakes and streams. </a:t>
            </a:r>
          </a:p>
          <a:p>
            <a:r>
              <a:rPr lang="en-US" b="1">
                <a:solidFill>
                  <a:srgbClr val="FFFF00"/>
                </a:solidFill>
              </a:rPr>
              <a:t>In popular areas:</a:t>
            </a:r>
            <a:r>
              <a:rPr lang="en-US">
                <a:solidFill>
                  <a:srgbClr val="FFFF00"/>
                </a:solidFill>
              </a:rPr>
              <a:t> Concentrate use on existing trails and campsites.</a:t>
            </a:r>
          </a:p>
          <a:p>
            <a:r>
              <a:rPr lang="en-US">
                <a:solidFill>
                  <a:srgbClr val="FFFF00"/>
                </a:solidFill>
              </a:rPr>
              <a:t>Walk single file in the middle of the trail, even when wet or muddy.</a:t>
            </a:r>
          </a:p>
          <a:p>
            <a:r>
              <a:rPr lang="en-US">
                <a:solidFill>
                  <a:srgbClr val="FFFF00"/>
                </a:solidFill>
              </a:rPr>
              <a:t>Keep campsites small. Focus activity in areas where vegetation is absent.</a:t>
            </a:r>
          </a:p>
          <a:p>
            <a:r>
              <a:rPr lang="en-US" b="1">
                <a:solidFill>
                  <a:srgbClr val="FFFF00"/>
                </a:solidFill>
              </a:rPr>
              <a:t>In pristine areas: </a:t>
            </a:r>
            <a:r>
              <a:rPr lang="en-US">
                <a:solidFill>
                  <a:srgbClr val="FFFF00"/>
                </a:solidFill>
              </a:rPr>
              <a:t>Disperse use to prevent the creation of campsites and trails. Avoid places where impacts are just beginning.</a:t>
            </a:r>
          </a:p>
        </p:txBody>
      </p:sp>
      <p:sp>
        <p:nvSpPr>
          <p:cNvPr id="69636" name="Text Box 4"/>
          <p:cNvSpPr txBox="1">
            <a:spLocks noChangeArrowheads="1"/>
          </p:cNvSpPr>
          <p:nvPr/>
        </p:nvSpPr>
        <p:spPr bwMode="auto">
          <a:xfrm>
            <a:off x="0" y="1143000"/>
            <a:ext cx="9144000" cy="1508125"/>
          </a:xfrm>
          <a:prstGeom prst="rect">
            <a:avLst/>
          </a:prstGeom>
          <a:noFill/>
          <a:ln w="9525">
            <a:noFill/>
            <a:miter lim="800000"/>
            <a:headEnd/>
            <a:tailEnd/>
          </a:ln>
        </p:spPr>
        <p:txBody>
          <a:bodyPr>
            <a:spAutoFit/>
          </a:bodyPr>
          <a:lstStyle/>
          <a:p>
            <a:pPr algn="ctr">
              <a:spcBef>
                <a:spcPct val="50000"/>
              </a:spcBef>
            </a:pPr>
            <a:r>
              <a:rPr lang="en-US" sz="4600">
                <a:solidFill>
                  <a:srgbClr val="FFFF00"/>
                </a:solidFill>
              </a:rPr>
              <a:t>Using LNT principles, how do you travel and camp on durable surfaces?</a:t>
            </a:r>
          </a:p>
        </p:txBody>
      </p:sp>
      <p:pic>
        <p:nvPicPr>
          <p:cNvPr id="69637"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3123"/>
                                        </p:tgtEl>
                                        <p:attrNameLst>
                                          <p:attrName>style.visibility</p:attrName>
                                        </p:attrNameLst>
                                      </p:cBhvr>
                                      <p:to>
                                        <p:strVal val="visible"/>
                                      </p:to>
                                    </p:set>
                                    <p:animEffect transition="in" filter="slide(fromBottom)">
                                      <p:cBhvr>
                                        <p:cTn id="7" dur="500"/>
                                        <p:tgtEl>
                                          <p:spTgt spid="133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85800" y="228600"/>
            <a:ext cx="7772400" cy="2057400"/>
          </a:xfrm>
        </p:spPr>
        <p:txBody>
          <a:bodyPr/>
          <a:lstStyle/>
          <a:p>
            <a:pPr eaLnBrk="1" hangingPunct="1"/>
            <a:r>
              <a:rPr lang="en-US" sz="7200" smtClean="0"/>
              <a:t>Daily </a:t>
            </a:r>
            <a:br>
              <a:rPr lang="en-US" sz="7200" smtClean="0"/>
            </a:br>
            <a:r>
              <a:rPr lang="en-US" sz="7200" smtClean="0"/>
              <a:t>Double</a:t>
            </a:r>
          </a:p>
        </p:txBody>
      </p:sp>
      <p:sp>
        <p:nvSpPr>
          <p:cNvPr id="149507" name="Text Box 3"/>
          <p:cNvSpPr txBox="1">
            <a:spLocks noChangeArrowheads="1"/>
          </p:cNvSpPr>
          <p:nvPr/>
        </p:nvSpPr>
        <p:spPr bwMode="auto">
          <a:xfrm>
            <a:off x="990600" y="2743200"/>
            <a:ext cx="7391400" cy="1077913"/>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Reaching with an arm, leg, stick or other object. Throwing lines or objects.</a:t>
            </a:r>
          </a:p>
        </p:txBody>
      </p:sp>
      <p:sp>
        <p:nvSpPr>
          <p:cNvPr id="149508" name="Text Box 4"/>
          <p:cNvSpPr txBox="1">
            <a:spLocks noChangeArrowheads="1"/>
          </p:cNvSpPr>
          <p:nvPr/>
        </p:nvSpPr>
        <p:spPr bwMode="auto">
          <a:xfrm>
            <a:off x="838200" y="3886200"/>
            <a:ext cx="7543800" cy="2308225"/>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Swimming rescues are dangerous. Explain 2 other water rescue methods.</a:t>
            </a:r>
          </a:p>
        </p:txBody>
      </p:sp>
      <p:pic>
        <p:nvPicPr>
          <p:cNvPr id="70661" name="Picture 5" descr="C:\Program Files\Common Files\Microsoft Shared\Clipart\cagcat50\bd00028_.wmf">
            <a:hlinkClick r:id="rId4" action="ppaction://hlinksldjump"/>
          </p:cNvPr>
          <p:cNvPicPr>
            <a:picLocks noChangeAspect="1" noChangeArrowheads="1"/>
          </p:cNvPicPr>
          <p:nvPr/>
        </p:nvPicPr>
        <p:blipFill>
          <a:blip r:embed="rId5"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49506"/>
                                        </p:tgtEl>
                                        <p:attrNameLst>
                                          <p:attrName>style.visibility</p:attrName>
                                        </p:attrNameLst>
                                      </p:cBhvr>
                                      <p:to>
                                        <p:strVal val="visible"/>
                                      </p:to>
                                    </p:set>
                                    <p:anim calcmode="lin" valueType="num">
                                      <p:cBhvr>
                                        <p:cTn id="7" dur="1000" fill="hold"/>
                                        <p:tgtEl>
                                          <p:spTgt spid="149506"/>
                                        </p:tgtEl>
                                        <p:attrNameLst>
                                          <p:attrName>ppt_w</p:attrName>
                                        </p:attrNameLst>
                                      </p:cBhvr>
                                      <p:tavLst>
                                        <p:tav tm="0">
                                          <p:val>
                                            <p:fltVal val="0"/>
                                          </p:val>
                                        </p:tav>
                                        <p:tav tm="100000">
                                          <p:val>
                                            <p:strVal val="#ppt_w"/>
                                          </p:val>
                                        </p:tav>
                                      </p:tavLst>
                                    </p:anim>
                                    <p:anim calcmode="lin" valueType="num">
                                      <p:cBhvr>
                                        <p:cTn id="8" dur="1000" fill="hold"/>
                                        <p:tgtEl>
                                          <p:spTgt spid="149506"/>
                                        </p:tgtEl>
                                        <p:attrNameLst>
                                          <p:attrName>ppt_h</p:attrName>
                                        </p:attrNameLst>
                                      </p:cBhvr>
                                      <p:tavLst>
                                        <p:tav tm="0">
                                          <p:val>
                                            <p:fltVal val="0"/>
                                          </p:val>
                                        </p:tav>
                                        <p:tav tm="100000">
                                          <p:val>
                                            <p:strVal val="#ppt_h"/>
                                          </p:val>
                                        </p:tav>
                                      </p:tavLst>
                                    </p:anim>
                                    <p:anim calcmode="lin" valueType="num">
                                      <p:cBhvr>
                                        <p:cTn id="9" dur="1000" fill="hold"/>
                                        <p:tgtEl>
                                          <p:spTgt spid="14950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950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dailydouble.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49508"/>
                                        </p:tgtEl>
                                        <p:attrNameLst>
                                          <p:attrName>style.visibility</p:attrName>
                                        </p:attrNameLst>
                                      </p:cBhvr>
                                      <p:to>
                                        <p:strVal val="visible"/>
                                      </p:to>
                                    </p:set>
                                    <p:anim calcmode="lin" valueType="num">
                                      <p:cBhvr additive="base">
                                        <p:cTn id="15" dur="500" fill="hold"/>
                                        <p:tgtEl>
                                          <p:spTgt spid="149508"/>
                                        </p:tgtEl>
                                        <p:attrNameLst>
                                          <p:attrName>ppt_x</p:attrName>
                                        </p:attrNameLst>
                                      </p:cBhvr>
                                      <p:tavLst>
                                        <p:tav tm="0">
                                          <p:val>
                                            <p:strVal val="0-#ppt_w/2"/>
                                          </p:val>
                                        </p:tav>
                                        <p:tav tm="100000">
                                          <p:val>
                                            <p:strVal val="#ppt_x"/>
                                          </p:val>
                                        </p:tav>
                                      </p:tavLst>
                                    </p:anim>
                                    <p:anim calcmode="lin" valueType="num">
                                      <p:cBhvr additive="base">
                                        <p:cTn id="16" dur="500" fill="hold"/>
                                        <p:tgtEl>
                                          <p:spTgt spid="14950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49507"/>
                                        </p:tgtEl>
                                        <p:attrNameLst>
                                          <p:attrName>style.visibility</p:attrName>
                                        </p:attrNameLst>
                                      </p:cBhvr>
                                      <p:to>
                                        <p:strVal val="visible"/>
                                      </p:to>
                                    </p:set>
                                    <p:animEffect transition="in" filter="slide(fromTop)">
                                      <p:cBhvr>
                                        <p:cTn id="21" dur="500"/>
                                        <p:tgtEl>
                                          <p:spTgt spid="149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autoUpdateAnimBg="0"/>
      <p:bldP spid="149507" grpId="0" autoUpdateAnimBg="0"/>
      <p:bldP spid="149508"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685800" y="228600"/>
            <a:ext cx="7772400" cy="2057400"/>
          </a:xfrm>
        </p:spPr>
        <p:txBody>
          <a:bodyPr/>
          <a:lstStyle/>
          <a:p>
            <a:pPr eaLnBrk="1" hangingPunct="1"/>
            <a:r>
              <a:rPr lang="en-US" sz="7200" smtClean="0"/>
              <a:t>Daily </a:t>
            </a:r>
            <a:br>
              <a:rPr lang="en-US" sz="7200" smtClean="0"/>
            </a:br>
            <a:r>
              <a:rPr lang="en-US" sz="7200" smtClean="0"/>
              <a:t>Double</a:t>
            </a:r>
          </a:p>
        </p:txBody>
      </p:sp>
      <p:sp>
        <p:nvSpPr>
          <p:cNvPr id="152579" name="Text Box 3"/>
          <p:cNvSpPr txBox="1">
            <a:spLocks noChangeArrowheads="1"/>
          </p:cNvSpPr>
          <p:nvPr/>
        </p:nvSpPr>
        <p:spPr bwMode="auto">
          <a:xfrm>
            <a:off x="0" y="3581400"/>
            <a:ext cx="9144000" cy="2062163"/>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Tinder is small, catches fire easily, and burns fast. Kindling is small twigs no thicker than a pencil and is used to get the fire going. Fuel is larger wood used to keep a fire going and to create coals for cooking on.</a:t>
            </a:r>
          </a:p>
        </p:txBody>
      </p:sp>
      <p:sp>
        <p:nvSpPr>
          <p:cNvPr id="152580" name="Text Box 4"/>
          <p:cNvSpPr txBox="1">
            <a:spLocks noChangeArrowheads="1"/>
          </p:cNvSpPr>
          <p:nvPr/>
        </p:nvSpPr>
        <p:spPr bwMode="auto">
          <a:xfrm>
            <a:off x="838200" y="21336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Explain what tinder, kindling and fuel wood are.</a:t>
            </a:r>
          </a:p>
        </p:txBody>
      </p:sp>
      <p:pic>
        <p:nvPicPr>
          <p:cNvPr id="71685" name="Picture 5" descr="C:\Program Files\Common Files\Microsoft Shared\Clipart\cagcat50\bd00028_.wmf">
            <a:hlinkClick r:id="rId4" action="ppaction://hlinksldjump"/>
          </p:cNvPr>
          <p:cNvPicPr>
            <a:picLocks noChangeAspect="1" noChangeArrowheads="1"/>
          </p:cNvPicPr>
          <p:nvPr/>
        </p:nvPicPr>
        <p:blipFill>
          <a:blip r:embed="rId5" cstate="print"/>
          <a:srcRect/>
          <a:stretch>
            <a:fillRect/>
          </a:stretch>
        </p:blipFill>
        <p:spPr bwMode="auto">
          <a:xfrm>
            <a:off x="8001000" y="5715000"/>
            <a:ext cx="533400" cy="52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52578"/>
                                        </p:tgtEl>
                                        <p:attrNameLst>
                                          <p:attrName>style.visibility</p:attrName>
                                        </p:attrNameLst>
                                      </p:cBhvr>
                                      <p:to>
                                        <p:strVal val="visible"/>
                                      </p:to>
                                    </p:set>
                                    <p:anim calcmode="lin" valueType="num">
                                      <p:cBhvr>
                                        <p:cTn id="7" dur="1000" fill="hold"/>
                                        <p:tgtEl>
                                          <p:spTgt spid="152578"/>
                                        </p:tgtEl>
                                        <p:attrNameLst>
                                          <p:attrName>ppt_w</p:attrName>
                                        </p:attrNameLst>
                                      </p:cBhvr>
                                      <p:tavLst>
                                        <p:tav tm="0">
                                          <p:val>
                                            <p:fltVal val="0"/>
                                          </p:val>
                                        </p:tav>
                                        <p:tav tm="100000">
                                          <p:val>
                                            <p:strVal val="#ppt_w"/>
                                          </p:val>
                                        </p:tav>
                                      </p:tavLst>
                                    </p:anim>
                                    <p:anim calcmode="lin" valueType="num">
                                      <p:cBhvr>
                                        <p:cTn id="8" dur="1000" fill="hold"/>
                                        <p:tgtEl>
                                          <p:spTgt spid="152578"/>
                                        </p:tgtEl>
                                        <p:attrNameLst>
                                          <p:attrName>ppt_h</p:attrName>
                                        </p:attrNameLst>
                                      </p:cBhvr>
                                      <p:tavLst>
                                        <p:tav tm="0">
                                          <p:val>
                                            <p:fltVal val="0"/>
                                          </p:val>
                                        </p:tav>
                                        <p:tav tm="100000">
                                          <p:val>
                                            <p:strVal val="#ppt_h"/>
                                          </p:val>
                                        </p:tav>
                                      </p:tavLst>
                                    </p:anim>
                                    <p:anim calcmode="lin" valueType="num">
                                      <p:cBhvr>
                                        <p:cTn id="9" dur="1000" fill="hold"/>
                                        <p:tgtEl>
                                          <p:spTgt spid="15257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257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dailydouble.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52580"/>
                                        </p:tgtEl>
                                        <p:attrNameLst>
                                          <p:attrName>style.visibility</p:attrName>
                                        </p:attrNameLst>
                                      </p:cBhvr>
                                      <p:to>
                                        <p:strVal val="visible"/>
                                      </p:to>
                                    </p:set>
                                    <p:anim calcmode="lin" valueType="num">
                                      <p:cBhvr additive="base">
                                        <p:cTn id="15" dur="500" fill="hold"/>
                                        <p:tgtEl>
                                          <p:spTgt spid="152580"/>
                                        </p:tgtEl>
                                        <p:attrNameLst>
                                          <p:attrName>ppt_x</p:attrName>
                                        </p:attrNameLst>
                                      </p:cBhvr>
                                      <p:tavLst>
                                        <p:tav tm="0">
                                          <p:val>
                                            <p:strVal val="0-#ppt_w/2"/>
                                          </p:val>
                                        </p:tav>
                                        <p:tav tm="100000">
                                          <p:val>
                                            <p:strVal val="#ppt_x"/>
                                          </p:val>
                                        </p:tav>
                                      </p:tavLst>
                                    </p:anim>
                                    <p:anim calcmode="lin" valueType="num">
                                      <p:cBhvr additive="base">
                                        <p:cTn id="16" dur="500" fill="hold"/>
                                        <p:tgtEl>
                                          <p:spTgt spid="15258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52579"/>
                                        </p:tgtEl>
                                        <p:attrNameLst>
                                          <p:attrName>style.visibility</p:attrName>
                                        </p:attrNameLst>
                                      </p:cBhvr>
                                      <p:to>
                                        <p:strVal val="visible"/>
                                      </p:to>
                                    </p:set>
                                    <p:animEffect transition="in" filter="slide(fromBottom)">
                                      <p:cBhvr>
                                        <p:cTn id="21" dur="500"/>
                                        <p:tgtEl>
                                          <p:spTgt spid="152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autoUpdateAnimBg="0"/>
      <p:bldP spid="152579" grpId="0" autoUpdateAnimBg="0"/>
      <p:bldP spid="152580"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685800" y="228600"/>
            <a:ext cx="7772400" cy="2057400"/>
          </a:xfrm>
        </p:spPr>
        <p:txBody>
          <a:bodyPr/>
          <a:lstStyle/>
          <a:p>
            <a:pPr eaLnBrk="1" hangingPunct="1"/>
            <a:r>
              <a:rPr lang="en-US" sz="7200" smtClean="0"/>
              <a:t>Daily </a:t>
            </a:r>
            <a:br>
              <a:rPr lang="en-US" sz="7200" smtClean="0"/>
            </a:br>
            <a:r>
              <a:rPr lang="en-US" sz="7200" smtClean="0"/>
              <a:t>Double</a:t>
            </a:r>
          </a:p>
        </p:txBody>
      </p:sp>
      <p:sp>
        <p:nvSpPr>
          <p:cNvPr id="156675" name="Text Box 3"/>
          <p:cNvSpPr txBox="1">
            <a:spLocks noChangeArrowheads="1"/>
          </p:cNvSpPr>
          <p:nvPr/>
        </p:nvSpPr>
        <p:spPr bwMode="auto">
          <a:xfrm>
            <a:off x="609600" y="5029200"/>
            <a:ext cx="7391400" cy="1077913"/>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Marsh, intermittent stream, trail, depression, mine, unimproved road</a:t>
            </a:r>
          </a:p>
        </p:txBody>
      </p:sp>
      <p:sp>
        <p:nvSpPr>
          <p:cNvPr id="156676" name="Text Box 4"/>
          <p:cNvSpPr txBox="1">
            <a:spLocks noChangeArrowheads="1"/>
          </p:cNvSpPr>
          <p:nvPr/>
        </p:nvSpPr>
        <p:spPr bwMode="auto">
          <a:xfrm>
            <a:off x="0" y="2286000"/>
            <a:ext cx="9144000" cy="830263"/>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Identify the following map symbols:</a:t>
            </a:r>
          </a:p>
        </p:txBody>
      </p:sp>
      <p:pic>
        <p:nvPicPr>
          <p:cNvPr id="2059" name="Picture 5" descr="C:\Program Files\Common Files\Microsoft Shared\Clipart\cagcat50\bd00028_.wmf">
            <a:hlinkClick r:id="rId5" action="ppaction://hlinksldjump"/>
          </p:cNvPr>
          <p:cNvPicPr>
            <a:picLocks noChangeAspect="1" noChangeArrowheads="1"/>
          </p:cNvPicPr>
          <p:nvPr/>
        </p:nvPicPr>
        <p:blipFill>
          <a:blip r:embed="rId6" cstate="print"/>
          <a:srcRect/>
          <a:stretch>
            <a:fillRect/>
          </a:stretch>
        </p:blipFill>
        <p:spPr bwMode="auto">
          <a:xfrm>
            <a:off x="8001000" y="5715000"/>
            <a:ext cx="533400" cy="522288"/>
          </a:xfrm>
          <a:prstGeom prst="rect">
            <a:avLst/>
          </a:prstGeom>
          <a:noFill/>
          <a:ln w="9525">
            <a:noFill/>
            <a:miter lim="800000"/>
            <a:headEnd/>
            <a:tailEnd/>
          </a:ln>
        </p:spPr>
      </p:pic>
      <p:grpSp>
        <p:nvGrpSpPr>
          <p:cNvPr id="2" name="Group 11"/>
          <p:cNvGrpSpPr>
            <a:grpSpLocks/>
          </p:cNvGrpSpPr>
          <p:nvPr/>
        </p:nvGrpSpPr>
        <p:grpSpPr bwMode="auto">
          <a:xfrm>
            <a:off x="685800" y="3276600"/>
            <a:ext cx="7696200" cy="1535113"/>
            <a:chOff x="685800" y="3276600"/>
            <a:chExt cx="7696200" cy="1535113"/>
          </a:xfrm>
        </p:grpSpPr>
        <p:graphicFrame>
          <p:nvGraphicFramePr>
            <p:cNvPr id="2050" name="Object 6"/>
            <p:cNvGraphicFramePr>
              <a:graphicFrameLocks noChangeAspect="1"/>
            </p:cNvGraphicFramePr>
            <p:nvPr/>
          </p:nvGraphicFramePr>
          <p:xfrm>
            <a:off x="685800" y="3276600"/>
            <a:ext cx="2241550" cy="685800"/>
          </p:xfrm>
          <a:graphic>
            <a:graphicData uri="http://schemas.openxmlformats.org/presentationml/2006/ole">
              <p:oleObj spid="_x0000_s2050" r:id="rId7" imgW="1279837" imgH="393126" progId="">
                <p:embed/>
              </p:oleObj>
            </a:graphicData>
          </a:graphic>
        </p:graphicFrame>
        <p:graphicFrame>
          <p:nvGraphicFramePr>
            <p:cNvPr id="2051" name="Object 8"/>
            <p:cNvGraphicFramePr>
              <a:graphicFrameLocks noChangeAspect="1"/>
            </p:cNvGraphicFramePr>
            <p:nvPr/>
          </p:nvGraphicFramePr>
          <p:xfrm>
            <a:off x="3429000" y="3276600"/>
            <a:ext cx="2241550" cy="685800"/>
          </p:xfrm>
          <a:graphic>
            <a:graphicData uri="http://schemas.openxmlformats.org/presentationml/2006/ole">
              <p:oleObj spid="_x0000_s2051" r:id="rId8" imgW="1279837" imgH="389881" progId="">
                <p:embed/>
              </p:oleObj>
            </a:graphicData>
          </a:graphic>
        </p:graphicFrame>
        <p:graphicFrame>
          <p:nvGraphicFramePr>
            <p:cNvPr id="2052" name="Object 12"/>
            <p:cNvGraphicFramePr>
              <a:graphicFrameLocks noChangeAspect="1"/>
            </p:cNvGraphicFramePr>
            <p:nvPr/>
          </p:nvGraphicFramePr>
          <p:xfrm>
            <a:off x="762000" y="4114800"/>
            <a:ext cx="2133600" cy="696913"/>
          </p:xfrm>
          <a:graphic>
            <a:graphicData uri="http://schemas.openxmlformats.org/presentationml/2006/ole">
              <p:oleObj spid="_x0000_s2052" r:id="rId9" imgW="1182526" imgH="402098" progId="">
                <p:embed/>
              </p:oleObj>
            </a:graphicData>
          </a:graphic>
        </p:graphicFrame>
        <p:graphicFrame>
          <p:nvGraphicFramePr>
            <p:cNvPr id="2053" name="Object 14"/>
            <p:cNvGraphicFramePr>
              <a:graphicFrameLocks noChangeAspect="1"/>
            </p:cNvGraphicFramePr>
            <p:nvPr/>
          </p:nvGraphicFramePr>
          <p:xfrm>
            <a:off x="6248400" y="3276600"/>
            <a:ext cx="2133600" cy="655638"/>
          </p:xfrm>
          <a:graphic>
            <a:graphicData uri="http://schemas.openxmlformats.org/presentationml/2006/ole">
              <p:oleObj spid="_x0000_s2053" r:id="rId10" imgW="1206704" imgH="368653" progId="">
                <p:embed/>
              </p:oleObj>
            </a:graphicData>
          </a:graphic>
        </p:graphicFrame>
        <p:graphicFrame>
          <p:nvGraphicFramePr>
            <p:cNvPr id="2054" name="Object 16"/>
            <p:cNvGraphicFramePr>
              <a:graphicFrameLocks noChangeAspect="1"/>
            </p:cNvGraphicFramePr>
            <p:nvPr/>
          </p:nvGraphicFramePr>
          <p:xfrm>
            <a:off x="3429000" y="4114800"/>
            <a:ext cx="2233613" cy="685800"/>
          </p:xfrm>
          <a:graphic>
            <a:graphicData uri="http://schemas.openxmlformats.org/presentationml/2006/ole">
              <p:oleObj spid="_x0000_s2054" r:id="rId11" imgW="1206704" imgH="368653" progId="">
                <p:embed/>
              </p:oleObj>
            </a:graphicData>
          </a:graphic>
        </p:graphicFrame>
        <p:graphicFrame>
          <p:nvGraphicFramePr>
            <p:cNvPr id="2055" name="Object 18"/>
            <p:cNvGraphicFramePr>
              <a:graphicFrameLocks noChangeAspect="1"/>
            </p:cNvGraphicFramePr>
            <p:nvPr/>
          </p:nvGraphicFramePr>
          <p:xfrm>
            <a:off x="6248400" y="4114800"/>
            <a:ext cx="2133600" cy="655638"/>
          </p:xfrm>
          <a:graphic>
            <a:graphicData uri="http://schemas.openxmlformats.org/presentationml/2006/ole">
              <p:oleObj spid="_x0000_s2055" r:id="rId12" imgW="1206704" imgH="371511"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56674"/>
                                        </p:tgtEl>
                                        <p:attrNameLst>
                                          <p:attrName>style.visibility</p:attrName>
                                        </p:attrNameLst>
                                      </p:cBhvr>
                                      <p:to>
                                        <p:strVal val="visible"/>
                                      </p:to>
                                    </p:set>
                                    <p:anim calcmode="lin" valueType="num">
                                      <p:cBhvr>
                                        <p:cTn id="7" dur="1000" fill="hold"/>
                                        <p:tgtEl>
                                          <p:spTgt spid="156674"/>
                                        </p:tgtEl>
                                        <p:attrNameLst>
                                          <p:attrName>ppt_w</p:attrName>
                                        </p:attrNameLst>
                                      </p:cBhvr>
                                      <p:tavLst>
                                        <p:tav tm="0">
                                          <p:val>
                                            <p:fltVal val="0"/>
                                          </p:val>
                                        </p:tav>
                                        <p:tav tm="100000">
                                          <p:val>
                                            <p:strVal val="#ppt_w"/>
                                          </p:val>
                                        </p:tav>
                                      </p:tavLst>
                                    </p:anim>
                                    <p:anim calcmode="lin" valueType="num">
                                      <p:cBhvr>
                                        <p:cTn id="8" dur="1000" fill="hold"/>
                                        <p:tgtEl>
                                          <p:spTgt spid="156674"/>
                                        </p:tgtEl>
                                        <p:attrNameLst>
                                          <p:attrName>ppt_h</p:attrName>
                                        </p:attrNameLst>
                                      </p:cBhvr>
                                      <p:tavLst>
                                        <p:tav tm="0">
                                          <p:val>
                                            <p:fltVal val="0"/>
                                          </p:val>
                                        </p:tav>
                                        <p:tav tm="100000">
                                          <p:val>
                                            <p:strVal val="#ppt_h"/>
                                          </p:val>
                                        </p:tav>
                                      </p:tavLst>
                                    </p:anim>
                                    <p:anim calcmode="lin" valueType="num">
                                      <p:cBhvr>
                                        <p:cTn id="9" dur="1000" fill="hold"/>
                                        <p:tgtEl>
                                          <p:spTgt spid="1566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667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4" name="dailydouble.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56676"/>
                                        </p:tgtEl>
                                        <p:attrNameLst>
                                          <p:attrName>style.visibility</p:attrName>
                                        </p:attrNameLst>
                                      </p:cBhvr>
                                      <p:to>
                                        <p:strVal val="visible"/>
                                      </p:to>
                                    </p:set>
                                    <p:anim calcmode="lin" valueType="num">
                                      <p:cBhvr additive="base">
                                        <p:cTn id="15" dur="500" fill="hold"/>
                                        <p:tgtEl>
                                          <p:spTgt spid="156676"/>
                                        </p:tgtEl>
                                        <p:attrNameLst>
                                          <p:attrName>ppt_x</p:attrName>
                                        </p:attrNameLst>
                                      </p:cBhvr>
                                      <p:tavLst>
                                        <p:tav tm="0">
                                          <p:val>
                                            <p:strVal val="0-#ppt_w/2"/>
                                          </p:val>
                                        </p:tav>
                                        <p:tav tm="100000">
                                          <p:val>
                                            <p:strVal val="#ppt_x"/>
                                          </p:val>
                                        </p:tav>
                                      </p:tavLst>
                                    </p:anim>
                                    <p:anim calcmode="lin" valueType="num">
                                      <p:cBhvr additive="base">
                                        <p:cTn id="16" dur="500" fill="hold"/>
                                        <p:tgtEl>
                                          <p:spTgt spid="15667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56675"/>
                                        </p:tgtEl>
                                        <p:attrNameLst>
                                          <p:attrName>style.visibility</p:attrName>
                                        </p:attrNameLst>
                                      </p:cBhvr>
                                      <p:to>
                                        <p:strVal val="visible"/>
                                      </p:to>
                                    </p:set>
                                    <p:animEffect transition="in" filter="slide(fromBottom)">
                                      <p:cBhvr>
                                        <p:cTn id="25" dur="500"/>
                                        <p:tgtEl>
                                          <p:spTgt spid="156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autoUpdateAnimBg="0"/>
      <p:bldP spid="156675" grpId="0" autoUpdateAnimBg="0"/>
      <p:bldP spid="15667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$200</a:t>
            </a:r>
          </a:p>
        </p:txBody>
      </p:sp>
      <p:sp>
        <p:nvSpPr>
          <p:cNvPr id="10243" name="Text Box 6"/>
          <p:cNvSpPr txBox="1">
            <a:spLocks noChangeArrowheads="1"/>
          </p:cNvSpPr>
          <p:nvPr/>
        </p:nvSpPr>
        <p:spPr bwMode="auto">
          <a:xfrm>
            <a:off x="838200" y="27432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Demonstrate how to tie a square knot</a:t>
            </a:r>
          </a:p>
        </p:txBody>
      </p:sp>
      <p:pic>
        <p:nvPicPr>
          <p:cNvPr id="10244" name="Picture 7"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pic>
        <p:nvPicPr>
          <p:cNvPr id="8198" name="Picture 6"/>
          <p:cNvPicPr>
            <a:picLocks noChangeAspect="1" noChangeArrowheads="1"/>
          </p:cNvPicPr>
          <p:nvPr/>
        </p:nvPicPr>
        <p:blipFill>
          <a:blip r:embed="rId5" cstate="print"/>
          <a:srcRect l="8000" t="26196" r="12000" b="31487"/>
          <a:stretch>
            <a:fillRect/>
          </a:stretch>
        </p:blipFill>
        <p:spPr bwMode="auto">
          <a:xfrm>
            <a:off x="2743200" y="1295400"/>
            <a:ext cx="38100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slide(fromTop)">
                                      <p:cBhvr>
                                        <p:cTn id="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228600" y="381000"/>
            <a:ext cx="8610600" cy="5984875"/>
            <a:chOff x="228600" y="381000"/>
            <a:chExt cx="8610600" cy="5984796"/>
          </a:xfrm>
        </p:grpSpPr>
        <p:pic>
          <p:nvPicPr>
            <p:cNvPr id="72707" name="Picture 5"/>
            <p:cNvPicPr>
              <a:picLocks noChangeAspect="1" noChangeArrowheads="1"/>
            </p:cNvPicPr>
            <p:nvPr/>
          </p:nvPicPr>
          <p:blipFill>
            <a:blip r:embed="rId4" cstate="print">
              <a:clrChange>
                <a:clrFrom>
                  <a:srgbClr val="003300"/>
                </a:clrFrom>
                <a:clrTo>
                  <a:srgbClr val="003300">
                    <a:alpha val="0"/>
                  </a:srgbClr>
                </a:clrTo>
              </a:clrChange>
            </a:blip>
            <a:srcRect/>
            <a:stretch>
              <a:fillRect/>
            </a:stretch>
          </p:blipFill>
          <p:spPr bwMode="auto">
            <a:xfrm>
              <a:off x="3429000" y="2362200"/>
              <a:ext cx="2230879" cy="2895600"/>
            </a:xfrm>
            <a:prstGeom prst="rect">
              <a:avLst/>
            </a:prstGeom>
            <a:noFill/>
            <a:ln w="9525">
              <a:noFill/>
              <a:miter lim="800000"/>
              <a:headEnd/>
              <a:tailEnd/>
            </a:ln>
          </p:spPr>
        </p:pic>
        <p:sp>
          <p:nvSpPr>
            <p:cNvPr id="9" name="Rectangle 8"/>
            <p:cNvSpPr/>
            <p:nvPr/>
          </p:nvSpPr>
          <p:spPr bwMode="auto">
            <a:xfrm>
              <a:off x="228600" y="381000"/>
              <a:ext cx="8610600" cy="2123658"/>
            </a:xfrm>
            <a:prstGeom prst="rect">
              <a:avLst/>
            </a:prstGeom>
            <a:noFill/>
          </p:spPr>
          <p:txBody>
            <a:bodyPr>
              <a:spAutoFit/>
              <a:scene3d>
                <a:camera prst="orthographicFront"/>
                <a:lightRig rig="threePt" dir="t"/>
              </a:scene3d>
              <a:sp3d extrusionH="57150">
                <a:bevelT w="101600" h="101600"/>
              </a:sp3d>
            </a:bodyPr>
            <a:lstStyle/>
            <a:p>
              <a:pPr algn="ctr">
                <a:defRPr/>
              </a:pPr>
              <a:r>
                <a:rPr lang="en-US" sz="66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Arial Black" pitchFamily="34" charset="0"/>
                </a:rPr>
                <a:t>THE SCOUT</a:t>
              </a:r>
            </a:p>
            <a:p>
              <a:pPr algn="ctr">
                <a:defRPr/>
              </a:pPr>
              <a:r>
                <a:rPr lang="en-US" sz="66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Arial Black" pitchFamily="34" charset="0"/>
                </a:rPr>
                <a:t>JEOPARDY</a:t>
              </a:r>
            </a:p>
          </p:txBody>
        </p:sp>
        <p:sp>
          <p:nvSpPr>
            <p:cNvPr id="10" name="Rectangle 9"/>
            <p:cNvSpPr/>
            <p:nvPr/>
          </p:nvSpPr>
          <p:spPr bwMode="auto">
            <a:xfrm>
              <a:off x="228600" y="5257800"/>
              <a:ext cx="8610600" cy="1107996"/>
            </a:xfrm>
            <a:prstGeom prst="rect">
              <a:avLst/>
            </a:prstGeom>
            <a:noFill/>
          </p:spPr>
          <p:txBody>
            <a:bodyPr>
              <a:spAutoFit/>
              <a:scene3d>
                <a:camera prst="orthographicFront"/>
                <a:lightRig rig="threePt" dir="t"/>
              </a:scene3d>
              <a:sp3d extrusionH="57150">
                <a:bevelT w="101600" h="101600"/>
              </a:sp3d>
            </a:bodyPr>
            <a:lstStyle/>
            <a:p>
              <a:pPr algn="ctr">
                <a:defRPr/>
              </a:pPr>
              <a:r>
                <a:rPr lang="en-US" sz="66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Arial Black" pitchFamily="34" charset="0"/>
                </a:rPr>
                <a:t>CHAMPIONS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$400</a:t>
            </a:r>
          </a:p>
        </p:txBody>
      </p:sp>
      <p:sp>
        <p:nvSpPr>
          <p:cNvPr id="11267" name="Text Box 4"/>
          <p:cNvSpPr txBox="1">
            <a:spLocks noChangeArrowheads="1"/>
          </p:cNvSpPr>
          <p:nvPr/>
        </p:nvSpPr>
        <p:spPr bwMode="auto">
          <a:xfrm>
            <a:off x="838200" y="32004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Demonstrate how to tie a two-half hitch</a:t>
            </a:r>
          </a:p>
        </p:txBody>
      </p:sp>
      <p:pic>
        <p:nvPicPr>
          <p:cNvPr id="11268"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pic>
        <p:nvPicPr>
          <p:cNvPr id="9222" name="Picture 6"/>
          <p:cNvPicPr>
            <a:picLocks noChangeAspect="1" noChangeArrowheads="1"/>
          </p:cNvPicPr>
          <p:nvPr/>
        </p:nvPicPr>
        <p:blipFill>
          <a:blip r:embed="rId5" cstate="print"/>
          <a:srcRect t="5672" b="12102"/>
          <a:stretch>
            <a:fillRect/>
          </a:stretch>
        </p:blipFill>
        <p:spPr bwMode="auto">
          <a:xfrm>
            <a:off x="2667000" y="1371600"/>
            <a:ext cx="3810000" cy="1900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slide(fromTop)">
                                      <p:cBhvr>
                                        <p:cTn id="7"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$600</a:t>
            </a:r>
          </a:p>
        </p:txBody>
      </p:sp>
      <p:sp>
        <p:nvSpPr>
          <p:cNvPr id="12291" name="Text Box 4"/>
          <p:cNvSpPr txBox="1">
            <a:spLocks noChangeArrowheads="1"/>
          </p:cNvSpPr>
          <p:nvPr/>
        </p:nvSpPr>
        <p:spPr bwMode="auto">
          <a:xfrm>
            <a:off x="838200" y="3505200"/>
            <a:ext cx="7543800" cy="1570038"/>
          </a:xfrm>
          <a:prstGeom prst="rect">
            <a:avLst/>
          </a:prstGeom>
          <a:noFill/>
          <a:ln w="9525">
            <a:noFill/>
            <a:miter lim="800000"/>
            <a:headEnd/>
            <a:tailEnd/>
          </a:ln>
        </p:spPr>
        <p:txBody>
          <a:bodyPr>
            <a:spAutoFit/>
          </a:bodyPr>
          <a:lstStyle/>
          <a:p>
            <a:pPr algn="ctr">
              <a:spcBef>
                <a:spcPct val="50000"/>
              </a:spcBef>
            </a:pPr>
            <a:r>
              <a:rPr lang="en-US" sz="4800">
                <a:solidFill>
                  <a:srgbClr val="FFFF00"/>
                </a:solidFill>
              </a:rPr>
              <a:t>Demonstrate how to tie a   taut line hitch</a:t>
            </a:r>
          </a:p>
        </p:txBody>
      </p:sp>
      <p:pic>
        <p:nvPicPr>
          <p:cNvPr id="12292" name="Picture 5" descr="C:\Program Files\Common Files\Microsoft Shared\Clipart\cagcat50\bd00028_.wmf">
            <a:hlinkClick r:id="rId3" action="ppaction://hlinksldjump"/>
          </p:cNvPr>
          <p:cNvPicPr>
            <a:picLocks noChangeAspect="1" noChangeArrowheads="1"/>
          </p:cNvPicPr>
          <p:nvPr/>
        </p:nvPicPr>
        <p:blipFill>
          <a:blip r:embed="rId4" cstate="print"/>
          <a:srcRect/>
          <a:stretch>
            <a:fillRect/>
          </a:stretch>
        </p:blipFill>
        <p:spPr bwMode="auto">
          <a:xfrm>
            <a:off x="8001000" y="5715000"/>
            <a:ext cx="533400" cy="522288"/>
          </a:xfrm>
          <a:prstGeom prst="rect">
            <a:avLst/>
          </a:prstGeom>
          <a:noFill/>
          <a:ln w="9525">
            <a:noFill/>
            <a:miter lim="800000"/>
            <a:headEnd/>
            <a:tailEnd/>
          </a:ln>
        </p:spPr>
      </p:pic>
      <p:pic>
        <p:nvPicPr>
          <p:cNvPr id="10248" name="Picture 8"/>
          <p:cNvPicPr>
            <a:picLocks noChangeAspect="1" noChangeArrowheads="1"/>
          </p:cNvPicPr>
          <p:nvPr/>
        </p:nvPicPr>
        <p:blipFill>
          <a:blip r:embed="rId5" cstate="print"/>
          <a:srcRect/>
          <a:stretch>
            <a:fillRect/>
          </a:stretch>
        </p:blipFill>
        <p:spPr bwMode="auto">
          <a:xfrm>
            <a:off x="3200400" y="1219200"/>
            <a:ext cx="2857500" cy="2143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slide(fromTop)">
                                      <p:cBhvr>
                                        <p:cTn id="7"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00"/>
      </a:hlink>
      <a:folHlink>
        <a:srgbClr val="3333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1424</TotalTime>
  <Words>3512</Words>
  <Application>Microsoft Office PowerPoint</Application>
  <PresentationFormat>On-screen Show (4:3)</PresentationFormat>
  <Paragraphs>425</Paragraphs>
  <Slides>70</Slides>
  <Notes>70</Notes>
  <HiddenSlides>0</HiddenSlides>
  <MMClips>2</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0</vt:i4>
      </vt:variant>
      <vt:variant>
        <vt:lpstr>Slide Titles</vt:lpstr>
      </vt:variant>
      <vt:variant>
        <vt:i4>70</vt:i4>
      </vt:variant>
    </vt:vector>
  </HeadingPairs>
  <TitlesOfParts>
    <vt:vector size="73" baseType="lpstr">
      <vt:lpstr>Times New Roman</vt:lpstr>
      <vt:lpstr>Arial</vt:lpstr>
      <vt:lpstr>Default Design</vt:lpstr>
      <vt:lpstr>Slide 1</vt:lpstr>
      <vt:lpstr>Slide 2</vt:lpstr>
      <vt:lpstr>Slide 3</vt:lpstr>
      <vt:lpstr>Slide 4</vt:lpstr>
      <vt:lpstr>Final Jeopardy</vt:lpstr>
      <vt:lpstr>Final Jeopardy</vt:lpstr>
      <vt:lpstr>$200</vt:lpstr>
      <vt:lpstr>$400</vt:lpstr>
      <vt:lpstr>$600</vt:lpstr>
      <vt:lpstr>$800</vt:lpstr>
      <vt:lpstr>$1000</vt:lpstr>
      <vt:lpstr>$200</vt:lpstr>
      <vt:lpstr>$400</vt:lpstr>
      <vt:lpstr>$600</vt:lpstr>
      <vt:lpstr>$800</vt:lpstr>
      <vt:lpstr>$1000</vt:lpstr>
      <vt:lpstr>$200</vt:lpstr>
      <vt:lpstr>$400</vt:lpstr>
      <vt:lpstr>$600</vt:lpstr>
      <vt:lpstr>$800</vt:lpstr>
      <vt:lpstr>$1000</vt:lpstr>
      <vt:lpstr>$200</vt:lpstr>
      <vt:lpstr>$400</vt:lpstr>
      <vt:lpstr>$600</vt:lpstr>
      <vt:lpstr>$800</vt:lpstr>
      <vt:lpstr>$1000</vt:lpstr>
      <vt:lpstr>$200</vt:lpstr>
      <vt:lpstr>$400</vt:lpstr>
      <vt:lpstr>$600</vt:lpstr>
      <vt:lpstr>$800</vt:lpstr>
      <vt:lpstr>$1000</vt:lpstr>
      <vt:lpstr>$200</vt:lpstr>
      <vt:lpstr>$400</vt:lpstr>
      <vt:lpstr>$600</vt:lpstr>
      <vt:lpstr>$800</vt:lpstr>
      <vt:lpstr>$1000</vt:lpstr>
      <vt:lpstr>$400</vt:lpstr>
      <vt:lpstr>$800</vt:lpstr>
      <vt:lpstr>$1200</vt:lpstr>
      <vt:lpstr>$1600</vt:lpstr>
      <vt:lpstr>$2000</vt:lpstr>
      <vt:lpstr>$400</vt:lpstr>
      <vt:lpstr>$800</vt:lpstr>
      <vt:lpstr>$1200</vt:lpstr>
      <vt:lpstr>$1600</vt:lpstr>
      <vt:lpstr>$2000</vt:lpstr>
      <vt:lpstr>$400</vt:lpstr>
      <vt:lpstr>$800</vt:lpstr>
      <vt:lpstr>$1200</vt:lpstr>
      <vt:lpstr>$1600</vt:lpstr>
      <vt:lpstr>$2000</vt:lpstr>
      <vt:lpstr>$400</vt:lpstr>
      <vt:lpstr>$800</vt:lpstr>
      <vt:lpstr>$1200</vt:lpstr>
      <vt:lpstr>$1600</vt:lpstr>
      <vt:lpstr>$2000</vt:lpstr>
      <vt:lpstr>$400</vt:lpstr>
      <vt:lpstr>$800</vt:lpstr>
      <vt:lpstr>$1200</vt:lpstr>
      <vt:lpstr>$1600</vt:lpstr>
      <vt:lpstr>$2000</vt:lpstr>
      <vt:lpstr>$400</vt:lpstr>
      <vt:lpstr>$800</vt:lpstr>
      <vt:lpstr>$1200</vt:lpstr>
      <vt:lpstr>$1600</vt:lpstr>
      <vt:lpstr>$2000</vt:lpstr>
      <vt:lpstr>Daily  Double</vt:lpstr>
      <vt:lpstr>Daily  Double</vt:lpstr>
      <vt:lpstr>Daily  Double</vt:lpstr>
      <vt:lpstr>Slide 70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Scout Jeopardy</dc:title>
  <dc:creator>T. McKibben</dc:creator>
  <cp:lastModifiedBy>Terry McKibben</cp:lastModifiedBy>
  <cp:revision>100</cp:revision>
  <dcterms:created xsi:type="dcterms:W3CDTF">2003-05-07T11:55:30Z</dcterms:created>
  <dcterms:modified xsi:type="dcterms:W3CDTF">2011-01-30T00:38:16Z</dcterms:modified>
</cp:coreProperties>
</file>